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560" r:id="rId1"/>
  </p:sldMasterIdLst>
  <p:notesMasterIdLst>
    <p:notesMasterId r:id="rId60"/>
  </p:notesMasterIdLst>
  <p:handoutMasterIdLst>
    <p:handoutMasterId r:id="rId61"/>
  </p:handoutMasterIdLst>
  <p:sldIdLst>
    <p:sldId id="256" r:id="rId2"/>
    <p:sldId id="259" r:id="rId3"/>
    <p:sldId id="287" r:id="rId4"/>
    <p:sldId id="288" r:id="rId5"/>
    <p:sldId id="267" r:id="rId6"/>
    <p:sldId id="274" r:id="rId7"/>
    <p:sldId id="285" r:id="rId8"/>
    <p:sldId id="270" r:id="rId9"/>
    <p:sldId id="268" r:id="rId10"/>
    <p:sldId id="291" r:id="rId11"/>
    <p:sldId id="276" r:id="rId12"/>
    <p:sldId id="286" r:id="rId13"/>
    <p:sldId id="278" r:id="rId14"/>
    <p:sldId id="279" r:id="rId15"/>
    <p:sldId id="260" r:id="rId16"/>
    <p:sldId id="292" r:id="rId17"/>
    <p:sldId id="293" r:id="rId18"/>
    <p:sldId id="294" r:id="rId19"/>
    <p:sldId id="295" r:id="rId20"/>
    <p:sldId id="296" r:id="rId21"/>
    <p:sldId id="284" r:id="rId22"/>
    <p:sldId id="266" r:id="rId23"/>
    <p:sldId id="261" r:id="rId24"/>
    <p:sldId id="297" r:id="rId25"/>
    <p:sldId id="298" r:id="rId26"/>
    <p:sldId id="262" r:id="rId27"/>
    <p:sldId id="263" r:id="rId28"/>
    <p:sldId id="264" r:id="rId29"/>
    <p:sldId id="300" r:id="rId30"/>
    <p:sldId id="299" r:id="rId31"/>
    <p:sldId id="301" r:id="rId32"/>
    <p:sldId id="265" r:id="rId33"/>
    <p:sldId id="302" r:id="rId34"/>
    <p:sldId id="303" r:id="rId35"/>
    <p:sldId id="306" r:id="rId36"/>
    <p:sldId id="304" r:id="rId37"/>
    <p:sldId id="308" r:id="rId38"/>
    <p:sldId id="315" r:id="rId39"/>
    <p:sldId id="305" r:id="rId40"/>
    <p:sldId id="316" r:id="rId41"/>
    <p:sldId id="324" r:id="rId42"/>
    <p:sldId id="323" r:id="rId43"/>
    <p:sldId id="320" r:id="rId44"/>
    <p:sldId id="325" r:id="rId45"/>
    <p:sldId id="322" r:id="rId46"/>
    <p:sldId id="312" r:id="rId47"/>
    <p:sldId id="329" r:id="rId48"/>
    <p:sldId id="319" r:id="rId49"/>
    <p:sldId id="321" r:id="rId50"/>
    <p:sldId id="330" r:id="rId51"/>
    <p:sldId id="310" r:id="rId52"/>
    <p:sldId id="326" r:id="rId53"/>
    <p:sldId id="327" r:id="rId54"/>
    <p:sldId id="313" r:id="rId55"/>
    <p:sldId id="317" r:id="rId56"/>
    <p:sldId id="318" r:id="rId57"/>
    <p:sldId id="314" r:id="rId58"/>
    <p:sldId id="328" r:id="rId59"/>
  </p:sldIdLst>
  <p:sldSz cx="9144000" cy="6858000" type="screen4x3"/>
  <p:notesSz cx="6858000" cy="994568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58EDEBA8-7F4C-4E67-85A7-C5456AF54D4E}">
          <p14:sldIdLst>
            <p14:sldId id="256"/>
            <p14:sldId id="259"/>
            <p14:sldId id="287"/>
            <p14:sldId id="288"/>
            <p14:sldId id="267"/>
            <p14:sldId id="274"/>
            <p14:sldId id="285"/>
            <p14:sldId id="270"/>
            <p14:sldId id="268"/>
            <p14:sldId id="291"/>
            <p14:sldId id="276"/>
            <p14:sldId id="286"/>
            <p14:sldId id="278"/>
            <p14:sldId id="279"/>
            <p14:sldId id="260"/>
            <p14:sldId id="292"/>
            <p14:sldId id="293"/>
            <p14:sldId id="294"/>
            <p14:sldId id="295"/>
            <p14:sldId id="296"/>
            <p14:sldId id="284"/>
            <p14:sldId id="266"/>
            <p14:sldId id="261"/>
            <p14:sldId id="297"/>
            <p14:sldId id="298"/>
            <p14:sldId id="262"/>
            <p14:sldId id="263"/>
            <p14:sldId id="264"/>
            <p14:sldId id="300"/>
            <p14:sldId id="299"/>
            <p14:sldId id="301"/>
            <p14:sldId id="265"/>
            <p14:sldId id="302"/>
            <p14:sldId id="303"/>
            <p14:sldId id="306"/>
            <p14:sldId id="304"/>
            <p14:sldId id="308"/>
            <p14:sldId id="315"/>
            <p14:sldId id="305"/>
            <p14:sldId id="316"/>
            <p14:sldId id="324"/>
            <p14:sldId id="323"/>
            <p14:sldId id="320"/>
            <p14:sldId id="325"/>
            <p14:sldId id="322"/>
            <p14:sldId id="312"/>
            <p14:sldId id="329"/>
            <p14:sldId id="319"/>
            <p14:sldId id="321"/>
            <p14:sldId id="330"/>
            <p14:sldId id="310"/>
            <p14:sldId id="326"/>
            <p14:sldId id="327"/>
            <p14:sldId id="313"/>
            <p14:sldId id="317"/>
            <p14:sldId id="318"/>
            <p14:sldId id="314"/>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09" autoAdjust="0"/>
    <p:restoredTop sz="82170" autoAdjust="0"/>
  </p:normalViewPr>
  <p:slideViewPr>
    <p:cSldViewPr>
      <p:cViewPr varScale="1">
        <p:scale>
          <a:sx n="70" d="100"/>
          <a:sy n="70" d="100"/>
        </p:scale>
        <p:origin x="-1315"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97284"/>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97284"/>
          </a:xfrm>
          <a:prstGeom prst="rect">
            <a:avLst/>
          </a:prstGeom>
        </p:spPr>
        <p:txBody>
          <a:bodyPr vert="horz" lIns="91440" tIns="45720" rIns="91440" bIns="45720" rtlCol="1"/>
          <a:lstStyle>
            <a:lvl1pPr algn="l">
              <a:defRPr sz="1200"/>
            </a:lvl1pPr>
          </a:lstStyle>
          <a:p>
            <a:fld id="{586D6505-52C9-44ED-B979-201ED8FDEF36}" type="datetimeFigureOut">
              <a:rPr lang="he-IL" smtClean="0"/>
              <a:t>ג'/תשרי/תשע"ג</a:t>
            </a:fld>
            <a:endParaRPr lang="he-IL"/>
          </a:p>
        </p:txBody>
      </p:sp>
      <p:sp>
        <p:nvSpPr>
          <p:cNvPr id="4" name="מציין מיקום של כותרת תחתונה 3"/>
          <p:cNvSpPr>
            <a:spLocks noGrp="1"/>
          </p:cNvSpPr>
          <p:nvPr>
            <p:ph type="ftr" sz="quarter" idx="2"/>
          </p:nvPr>
        </p:nvSpPr>
        <p:spPr>
          <a:xfrm>
            <a:off x="3886200" y="9446678"/>
            <a:ext cx="2971800" cy="497284"/>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46678"/>
            <a:ext cx="2971800" cy="497284"/>
          </a:xfrm>
          <a:prstGeom prst="rect">
            <a:avLst/>
          </a:prstGeom>
        </p:spPr>
        <p:txBody>
          <a:bodyPr vert="horz" lIns="91440" tIns="45720" rIns="91440" bIns="45720" rtlCol="1" anchor="b"/>
          <a:lstStyle>
            <a:lvl1pPr algn="l">
              <a:defRPr sz="1200"/>
            </a:lvl1pPr>
          </a:lstStyle>
          <a:p>
            <a:fld id="{24B48589-14ED-4C31-9104-7105631B8E35}" type="slidenum">
              <a:rPr lang="he-IL" smtClean="0"/>
              <a:t>‹#›</a:t>
            </a:fld>
            <a:endParaRPr lang="he-IL"/>
          </a:p>
        </p:txBody>
      </p:sp>
    </p:spTree>
    <p:extLst>
      <p:ext uri="{BB962C8B-B14F-4D97-AF65-F5344CB8AC3E}">
        <p14:creationId xmlns:p14="http://schemas.microsoft.com/office/powerpoint/2010/main" val="3046246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97284"/>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97284"/>
          </a:xfrm>
          <a:prstGeom prst="rect">
            <a:avLst/>
          </a:prstGeom>
        </p:spPr>
        <p:txBody>
          <a:bodyPr vert="horz" lIns="91440" tIns="45720" rIns="91440" bIns="45720" rtlCol="1"/>
          <a:lstStyle>
            <a:lvl1pPr algn="l">
              <a:defRPr sz="1200"/>
            </a:lvl1pPr>
          </a:lstStyle>
          <a:p>
            <a:fld id="{5433BD17-AD48-4EB4-B334-D5811A8705BD}" type="datetimeFigureOut">
              <a:rPr lang="he-IL" smtClean="0"/>
              <a:t>ג'/תשרי/תשע"ג</a:t>
            </a:fld>
            <a:endParaRPr lang="he-IL"/>
          </a:p>
        </p:txBody>
      </p:sp>
      <p:sp>
        <p:nvSpPr>
          <p:cNvPr id="4" name="מציין מיקום של תמונת שקופית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724202"/>
            <a:ext cx="5486400" cy="447556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9446678"/>
            <a:ext cx="2971800" cy="497284"/>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46678"/>
            <a:ext cx="2971800" cy="497284"/>
          </a:xfrm>
          <a:prstGeom prst="rect">
            <a:avLst/>
          </a:prstGeom>
        </p:spPr>
        <p:txBody>
          <a:bodyPr vert="horz" lIns="91440" tIns="45720" rIns="91440" bIns="45720" rtlCol="1" anchor="b"/>
          <a:lstStyle>
            <a:lvl1pPr algn="l">
              <a:defRPr sz="1200"/>
            </a:lvl1pPr>
          </a:lstStyle>
          <a:p>
            <a:fld id="{4F313BF0-220F-4AE2-BDA3-32630F695C20}" type="slidenum">
              <a:rPr lang="he-IL" smtClean="0"/>
              <a:t>‹#›</a:t>
            </a:fld>
            <a:endParaRPr lang="he-IL"/>
          </a:p>
        </p:txBody>
      </p:sp>
    </p:spTree>
    <p:extLst>
      <p:ext uri="{BB962C8B-B14F-4D97-AF65-F5344CB8AC3E}">
        <p14:creationId xmlns:p14="http://schemas.microsoft.com/office/powerpoint/2010/main" val="35875052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F313BF0-220F-4AE2-BDA3-32630F695C20}" type="slidenum">
              <a:rPr lang="he-IL" smtClean="0"/>
              <a:t>1</a:t>
            </a:fld>
            <a:endParaRPr lang="he-IL"/>
          </a:p>
        </p:txBody>
      </p:sp>
    </p:spTree>
    <p:extLst>
      <p:ext uri="{BB962C8B-B14F-4D97-AF65-F5344CB8AC3E}">
        <p14:creationId xmlns:p14="http://schemas.microsoft.com/office/powerpoint/2010/main" val="334491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Normal</a:t>
            </a:r>
            <a:r>
              <a:rPr lang="en-US" baseline="0" dirty="0" smtClean="0"/>
              <a:t> cells have a very tight control over their proliferation – they stop dividing at the right time, stick together in one place and conduct apoptosis if damages</a:t>
            </a:r>
          </a:p>
          <a:p>
            <a:r>
              <a:rPr lang="en-US" baseline="0" dirty="0" smtClean="0"/>
              <a:t>In contrast, tumorous cells continue to divide endlessly, ignore signals, don’t stick together and remain in an undifferentiated state</a:t>
            </a:r>
            <a:endParaRPr lang="he-IL" dirty="0"/>
          </a:p>
        </p:txBody>
      </p:sp>
      <p:sp>
        <p:nvSpPr>
          <p:cNvPr id="4" name="מציין מיקום של מספר שקופית 3"/>
          <p:cNvSpPr>
            <a:spLocks noGrp="1"/>
          </p:cNvSpPr>
          <p:nvPr>
            <p:ph type="sldNum" sz="quarter" idx="10"/>
          </p:nvPr>
        </p:nvSpPr>
        <p:spPr/>
        <p:txBody>
          <a:bodyPr/>
          <a:lstStyle/>
          <a:p>
            <a:fld id="{4F313BF0-220F-4AE2-BDA3-32630F695C20}" type="slidenum">
              <a:rPr lang="he-IL" smtClean="0"/>
              <a:t>4</a:t>
            </a:fld>
            <a:endParaRPr lang="he-IL"/>
          </a:p>
        </p:txBody>
      </p:sp>
    </p:spTree>
    <p:extLst>
      <p:ext uri="{BB962C8B-B14F-4D97-AF65-F5344CB8AC3E}">
        <p14:creationId xmlns:p14="http://schemas.microsoft.com/office/powerpoint/2010/main" val="424437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4F313BF0-220F-4AE2-BDA3-32630F695C20}" type="slidenum">
              <a:rPr lang="he-IL" smtClean="0"/>
              <a:t>23</a:t>
            </a:fld>
            <a:endParaRPr lang="he-IL"/>
          </a:p>
        </p:txBody>
      </p:sp>
    </p:spTree>
    <p:extLst>
      <p:ext uri="{BB962C8B-B14F-4D97-AF65-F5344CB8AC3E}">
        <p14:creationId xmlns:p14="http://schemas.microsoft.com/office/powerpoint/2010/main" val="230687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4F313BF0-220F-4AE2-BDA3-32630F695C20}" type="slidenum">
              <a:rPr lang="he-IL" smtClean="0"/>
              <a:t>24</a:t>
            </a:fld>
            <a:endParaRPr lang="he-IL"/>
          </a:p>
        </p:txBody>
      </p:sp>
    </p:spTree>
    <p:extLst>
      <p:ext uri="{BB962C8B-B14F-4D97-AF65-F5344CB8AC3E}">
        <p14:creationId xmlns:p14="http://schemas.microsoft.com/office/powerpoint/2010/main" val="2306873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9" name="Picture 8" descr="Sun rising over grassy hi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95"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42999" y="4800600"/>
            <a:ext cx="6858002" cy="1143000"/>
          </a:xfrm>
        </p:spPr>
        <p:txBody>
          <a:bodyPr anchor="b">
            <a:normAutofit/>
          </a:bodyPr>
          <a:lstStyle>
            <a:lvl1pPr algn="ctr">
              <a:defRPr sz="4800">
                <a:solidFill>
                  <a:schemeClr val="bg1"/>
                </a:solidFill>
              </a:defRPr>
            </a:lvl1pPr>
          </a:lstStyle>
          <a:p>
            <a:r>
              <a:rPr lang="he-IL" smtClean="0"/>
              <a:t>לחץ כדי לערוך סגנון כותרת של תבנית בסיס</a:t>
            </a:r>
            <a:endParaRP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70309" y="2362201"/>
            <a:ext cx="2400300" cy="1990725"/>
          </a:xfrm>
        </p:spPr>
        <p:txBody>
          <a:bodyPr anchor="b">
            <a:normAutofit/>
          </a:bodyPr>
          <a:lstStyle>
            <a:lvl1pPr>
              <a:defRPr sz="3400" b="0">
                <a:solidFill>
                  <a:schemeClr val="bg1"/>
                </a:solidFill>
              </a:defRPr>
            </a:lvl1pPr>
          </a:lstStyle>
          <a:p>
            <a:r>
              <a:rPr lang="he-IL" smtClean="0"/>
              <a:t>לחץ כדי לערוך סגנון כותרת של תבנית בסיס</a:t>
            </a:r>
            <a:endParaRPr/>
          </a:p>
        </p:txBody>
      </p:sp>
      <p:sp>
        <p:nvSpPr>
          <p:cNvPr id="3" name="Content Placeholder 2"/>
          <p:cNvSpPr>
            <a:spLocks noGrp="1"/>
          </p:cNvSpPr>
          <p:nvPr>
            <p:ph idx="1"/>
          </p:nvPr>
        </p:nvSpPr>
        <p:spPr>
          <a:xfrm>
            <a:off x="4022169" y="685800"/>
            <a:ext cx="477774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lvl1pPr>
              <a:defRPr>
                <a:solidFill>
                  <a:schemeClr val="tx2"/>
                </a:solidFill>
              </a:defRPr>
            </a:lvl1pPr>
          </a:lstStyle>
          <a:p>
            <a:fld id="{48DD9789-E63C-4E67-B783-8EB8A212F5B7}" type="datetime8">
              <a:rPr lang="he-IL" smtClean="0"/>
              <a:t>19 ספטמבר 12</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40EF78-2C0D-46A8-BDAF-870AEF0D6715}" type="slidenum">
              <a:rPr lang="he-IL" smtClean="0"/>
              <a:t>‹#›</a:t>
            </a:fld>
            <a:endParaRPr lang="he-IL"/>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942411" y="2362200"/>
            <a:ext cx="2400300" cy="1993392"/>
          </a:xfrm>
        </p:spPr>
        <p:txBody>
          <a:bodyPr anchor="b">
            <a:normAutofit/>
          </a:bodyPr>
          <a:lstStyle>
            <a:lvl1pPr>
              <a:defRPr sz="3400" b="0">
                <a:solidFill>
                  <a:schemeClr val="bg1"/>
                </a:solidFill>
              </a:defRPr>
            </a:lvl1pPr>
          </a:lstStyle>
          <a:p>
            <a:r>
              <a:rPr lang="he-IL" smtClean="0"/>
              <a:t>לחץ כדי לערוך סגנון כותרת של תבנית בסיס</a:t>
            </a:r>
            <a:endParaRP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7327A7C-E126-436D-93F5-4F3134A69A48}" type="datetime8">
              <a:rPr lang="he-IL" smtClean="0"/>
              <a:t>19 ספטמבר 12</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B40EF78-2C0D-46A8-BDAF-870AEF0D6715}" type="slidenum">
              <a:rPr lang="he-IL" smtClean="0"/>
              <a:t>‹#›</a:t>
            </a:fld>
            <a:endParaRPr lang="he-IL"/>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Date Placeholder 3"/>
          <p:cNvSpPr>
            <a:spLocks noGrp="1"/>
          </p:cNvSpPr>
          <p:nvPr>
            <p:ph type="dt" sz="half" idx="10"/>
          </p:nvPr>
        </p:nvSpPr>
        <p:spPr/>
        <p:txBody>
          <a:bodyPr/>
          <a:lstStyle/>
          <a:p>
            <a:fld id="{847CF4C8-58A2-4FB0-A965-AF465D49D8A2}" type="datetime8">
              <a:rPr lang="he-IL" smtClean="0"/>
              <a:t>19 ספטמבר 12</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B40EF78-2C0D-46A8-BDAF-870AEF0D6715}" type="slidenum">
              <a:rPr lang="he-IL" smtClean="0"/>
              <a:t>‹#›</a:t>
            </a:fld>
            <a:endParaRPr lang="he-IL"/>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he-IL" smtClean="0"/>
              <a:t>לחץ כדי לערוך סגנון כותרת של תבנית בסיס</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Date Placeholder 3"/>
          <p:cNvSpPr>
            <a:spLocks noGrp="1"/>
          </p:cNvSpPr>
          <p:nvPr>
            <p:ph type="dt" sz="half" idx="10"/>
          </p:nvPr>
        </p:nvSpPr>
        <p:spPr/>
        <p:txBody>
          <a:bodyPr/>
          <a:lstStyle/>
          <a:p>
            <a:fld id="{C74B3E83-4D32-4D34-83D1-5957C45D6B0C}" type="datetime8">
              <a:rPr lang="he-IL" smtClean="0"/>
              <a:t>19 ספטמבר 12</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B40EF78-2C0D-46A8-BDAF-870AEF0D6715}" type="slidenum">
              <a:rPr lang="he-IL" smtClean="0"/>
              <a:t>‹#›</a:t>
            </a:fld>
            <a:endParaRPr lang="he-IL"/>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a:p>
        </p:txBody>
      </p:sp>
      <p:sp>
        <p:nvSpPr>
          <p:cNvPr id="3" name="Content Placeholder 2"/>
          <p:cNvSpPr>
            <a:spLocks noGrp="1"/>
          </p:cNvSpPr>
          <p:nvPr>
            <p:ph idx="1"/>
          </p:nvPr>
        </p:nvSpPr>
        <p:spPr/>
        <p:txBody>
          <a:bodyPr/>
          <a:lstStyle>
            <a:lvl6pPr>
              <a:defRPr/>
            </a:lvl6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Date Placeholder 3"/>
          <p:cNvSpPr>
            <a:spLocks noGrp="1"/>
          </p:cNvSpPr>
          <p:nvPr>
            <p:ph type="dt" sz="half" idx="10"/>
          </p:nvPr>
        </p:nvSpPr>
        <p:spPr/>
        <p:txBody>
          <a:bodyPr/>
          <a:lstStyle/>
          <a:p>
            <a:fld id="{A824F855-E34B-4374-B355-668CAF4E1520}" type="datetime8">
              <a:rPr lang="he-IL" smtClean="0"/>
              <a:t>19 ספטמבר 12</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B40EF78-2C0D-46A8-BDAF-870AEF0D6715}" type="slidenum">
              <a:rPr lang="he-IL" smtClean="0"/>
              <a:t>‹#›</a:t>
            </a:fld>
            <a:endParaRPr lang="he-IL"/>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143000" y="1143000"/>
            <a:ext cx="6858000" cy="2667000"/>
          </a:xfrm>
        </p:spPr>
        <p:txBody>
          <a:bodyPr anchor="b">
            <a:normAutofit/>
          </a:bodyPr>
          <a:lstStyle>
            <a:lvl1pPr algn="ctr">
              <a:defRPr sz="5200" b="0"/>
            </a:lvl1pPr>
          </a:lstStyle>
          <a:p>
            <a:r>
              <a:rPr lang="he-IL" smtClean="0"/>
              <a:t>לחץ כדי לערוך סגנון כותרת של תבנית בסיס</a:t>
            </a:r>
            <a:endParaRP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8A01FA0-C197-4B5F-B791-3F2869157073}" type="datetime8">
              <a:rPr lang="he-IL" smtClean="0"/>
              <a:t>19 ספטמבר 12</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B40EF78-2C0D-46A8-BDAF-870AEF0D6715}" type="slidenum">
              <a:rPr lang="he-IL" smtClean="0"/>
              <a:t>‹#›</a:t>
            </a:fld>
            <a:endParaRPr lang="he-IL"/>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5200" b="0">
                <a:solidFill>
                  <a:schemeClr val="tx1"/>
                </a:solidFill>
              </a:defRPr>
            </a:lvl1pPr>
          </a:lstStyle>
          <a:p>
            <a:r>
              <a:rPr lang="he-IL" smtClean="0"/>
              <a:t>לחץ כדי לערוך סגנון כותרת של תבנית בסיס</a:t>
            </a:r>
            <a:endParaRP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solidFill>
                  <a:schemeClr val="tx2"/>
                </a:solidFill>
              </a:defRPr>
            </a:lvl1pPr>
          </a:lstStyle>
          <a:p>
            <a:fld id="{15456070-9E9F-4770-A625-B8CADD56F9D7}" type="datetime8">
              <a:rPr lang="he-IL" smtClean="0"/>
              <a:t>19 ספטמבר 12</a:t>
            </a:fld>
            <a:endParaRPr lang="he-I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he-I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B40EF78-2C0D-46A8-BDAF-870AEF0D6715}" type="slidenum">
              <a:rPr lang="he-IL" smtClean="0"/>
              <a:t>‹#›</a:t>
            </a:fld>
            <a:endParaRPr lang="he-IL"/>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5" name="Date Placeholder 4"/>
          <p:cNvSpPr>
            <a:spLocks noGrp="1"/>
          </p:cNvSpPr>
          <p:nvPr>
            <p:ph type="dt" sz="half" idx="10"/>
          </p:nvPr>
        </p:nvSpPr>
        <p:spPr/>
        <p:txBody>
          <a:bodyPr/>
          <a:lstStyle/>
          <a:p>
            <a:fld id="{27DD2DA7-372E-49C0-B37B-BBE5687DA6EB}" type="datetime8">
              <a:rPr lang="he-IL" smtClean="0"/>
              <a:t>19 ספטמבר 12</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B40EF78-2C0D-46A8-BDAF-870AEF0D6715}" type="slidenum">
              <a:rPr lang="he-IL" smtClean="0"/>
              <a:t>‹#›</a:t>
            </a:fld>
            <a:endParaRPr lang="he-IL"/>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0584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7" name="Date Placeholder 6"/>
          <p:cNvSpPr>
            <a:spLocks noGrp="1"/>
          </p:cNvSpPr>
          <p:nvPr>
            <p:ph type="dt" sz="half" idx="10"/>
          </p:nvPr>
        </p:nvSpPr>
        <p:spPr/>
        <p:txBody>
          <a:bodyPr/>
          <a:lstStyle/>
          <a:p>
            <a:fld id="{72C1A56E-A4EB-4052-AFAF-10B32218948B}" type="datetime8">
              <a:rPr lang="he-IL" smtClean="0"/>
              <a:t>19 ספטמבר 12</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B40EF78-2C0D-46A8-BDAF-870AEF0D6715}" type="slidenum">
              <a:rPr lang="he-IL" smtClean="0"/>
              <a:t>‹#›</a:t>
            </a:fld>
            <a:endParaRPr lang="he-IL"/>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a:p>
        </p:txBody>
      </p:sp>
      <p:sp>
        <p:nvSpPr>
          <p:cNvPr id="3" name="Date Placeholder 2"/>
          <p:cNvSpPr>
            <a:spLocks noGrp="1"/>
          </p:cNvSpPr>
          <p:nvPr>
            <p:ph type="dt" sz="half" idx="10"/>
          </p:nvPr>
        </p:nvSpPr>
        <p:spPr/>
        <p:txBody>
          <a:bodyPr/>
          <a:lstStyle/>
          <a:p>
            <a:fld id="{3295477F-E9CF-41CA-BED3-F84441B21CB8}" type="datetime8">
              <a:rPr lang="he-IL" smtClean="0"/>
              <a:t>19 ספטמבר 12</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B40EF78-2C0D-46A8-BDAF-870AEF0D6715}" type="slidenum">
              <a:rPr lang="he-IL" smtClean="0"/>
              <a:t>‹#›</a:t>
            </a:fld>
            <a:endParaRPr lang="he-IL"/>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1CB886EC-C283-4A5A-9695-A1B854AB074F}" type="datetime8">
              <a:rPr lang="he-IL" smtClean="0"/>
              <a:t>19 ספטמבר 12</a:t>
            </a:fld>
            <a:endParaRPr lang="he-IL"/>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he-IL"/>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6B40EF78-2C0D-46A8-BDAF-870AEF0D6715}" type="slidenum">
              <a:rPr lang="he-IL" smtClean="0"/>
              <a:t>‹#›</a:t>
            </a:fld>
            <a:endParaRPr lang="he-IL"/>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chor="b">
            <a:normAutofit/>
          </a:bodyPr>
          <a:lstStyle>
            <a:lvl1pPr>
              <a:defRPr sz="3400" b="0"/>
            </a:lvl1pPr>
          </a:lstStyle>
          <a:p>
            <a:r>
              <a:rPr lang="he-IL" smtClean="0"/>
              <a:t>לחץ כדי לערוך סגנון כותרת של תבנית בסיס</a:t>
            </a:r>
            <a:endParaRPr/>
          </a:p>
        </p:txBody>
      </p:sp>
      <p:sp>
        <p:nvSpPr>
          <p:cNvPr id="3" name="Content Placeholder 2"/>
          <p:cNvSpPr>
            <a:spLocks noGrp="1"/>
          </p:cNvSpPr>
          <p:nvPr>
            <p:ph idx="1"/>
          </p:nvPr>
        </p:nvSpPr>
        <p:spPr>
          <a:xfrm>
            <a:off x="3370659" y="685800"/>
            <a:ext cx="542925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D45AEAF-5A6E-427D-8FE6-62694C5F1BDC}" type="datetime8">
              <a:rPr lang="he-IL" smtClean="0"/>
              <a:t>19 ספטמבר 12</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B40EF78-2C0D-46A8-BDAF-870AEF0D6715}" type="slidenum">
              <a:rPr lang="he-IL" smtClean="0"/>
              <a:t>‹#›</a:t>
            </a:fld>
            <a:endParaRPr lang="he-IL"/>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dirty="0"/>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bg2"/>
                </a:solidFill>
              </a:defRPr>
            </a:lvl1pPr>
          </a:lstStyle>
          <a:p>
            <a:fld id="{68D89331-50D1-42E2-9CA0-583473B4081E}" type="datetime8">
              <a:rPr lang="he-IL" smtClean="0"/>
              <a:t>19 ספטמבר 12</a:t>
            </a:fld>
            <a:endParaRPr lang="he-IL"/>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he-IL"/>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a:solidFill>
                  <a:schemeClr val="bg2"/>
                </a:solidFill>
              </a:defRPr>
            </a:lvl1pPr>
          </a:lstStyle>
          <a:p>
            <a:fld id="{6B40EF78-2C0D-46A8-BDAF-870AEF0D6715}" type="slidenum">
              <a:rPr lang="he-IL" smtClean="0"/>
              <a:t>‹#›</a:t>
            </a:fld>
            <a:endParaRPr lang="he-IL"/>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2" r:id="rId12"/>
    <p:sldLayoutId id="21474845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marL="0" indent="0" algn="l" defTabSz="914400" rtl="1"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r" defTabSz="914400" rtl="1"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r" defTabSz="914400" rtl="1"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r" defTabSz="914400" rtl="1"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r" defTabSz="914400" rtl="1"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r" defTabSz="914400" rtl="1"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r" defTabSz="914400" rtl="1"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r" defTabSz="914400" rtl="1"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r" defTabSz="914400" rtl="1"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r" defTabSz="914400" rtl="1"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Tumor_suppressor_gene" TargetMode="External"/><Relationship Id="rId2" Type="http://schemas.openxmlformats.org/officeDocument/2006/relationships/hyperlink" Target="http://en.wikipedia.org/wiki/Oncogen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www.sciencephoto.com/image/214942/large/G4600159-Cell_membrane_receptors-SPL.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www.sciencephoto.com/image/214942/large/G4600159-Cell_membrane_receptors-SPL.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www.sciencephoto.com/image/214942/large/G4600159-Cell_membrane_receptors-SPL.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ell.com/abstract/S0092-8674(11)00127-9" TargetMode="External"/><Relationship Id="rId2" Type="http://schemas.openxmlformats.org/officeDocument/2006/relationships/hyperlink" Target="http://www.sciencedirect.com/science/article/pii/S0092867400816839"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www.sciencephoto.com/image/214942/large/G4600159-Cell_membrane_receptors-SPL.jp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51520" y="404664"/>
            <a:ext cx="8593032" cy="1470025"/>
          </a:xfrm>
        </p:spPr>
        <p:txBody>
          <a:bodyPr>
            <a:normAutofit/>
          </a:bodyPr>
          <a:lstStyle/>
          <a:p>
            <a:pPr algn="ctr"/>
            <a:r>
              <a:rPr lang="en-US" sz="5400" b="1" dirty="0" smtClean="0">
                <a:effectLst>
                  <a:outerShdw blurRad="38100" dist="38100" dir="2700000" algn="tl">
                    <a:srgbClr val="000000">
                      <a:alpha val="43137"/>
                    </a:srgbClr>
                  </a:outerShdw>
                </a:effectLst>
                <a:latin typeface="Goudy Old Style" pitchFamily="18" charset="0"/>
              </a:rPr>
              <a:t>The Hallmarks Of Cancer</a:t>
            </a:r>
            <a:r>
              <a:rPr lang="en-US" sz="4400" b="1" dirty="0" smtClean="0">
                <a:effectLst>
                  <a:outerShdw blurRad="38100" dist="38100" dir="2700000" algn="tl">
                    <a:srgbClr val="000000">
                      <a:alpha val="43137"/>
                    </a:srgbClr>
                  </a:outerShdw>
                </a:effectLst>
                <a:latin typeface="Goudy Old Style" pitchFamily="18" charset="0"/>
              </a:rPr>
              <a:t/>
            </a:r>
            <a:br>
              <a:rPr lang="en-US" sz="4400" b="1" dirty="0" smtClean="0">
                <a:effectLst>
                  <a:outerShdw blurRad="38100" dist="38100" dir="2700000" algn="tl">
                    <a:srgbClr val="000000">
                      <a:alpha val="43137"/>
                    </a:srgbClr>
                  </a:outerShdw>
                </a:effectLst>
                <a:latin typeface="Goudy Old Style" pitchFamily="18" charset="0"/>
              </a:rPr>
            </a:br>
            <a:r>
              <a:rPr lang="en-US" sz="2400" b="1" dirty="0" smtClean="0">
                <a:solidFill>
                  <a:schemeClr val="tx1"/>
                </a:solidFill>
                <a:effectLst>
                  <a:outerShdw blurRad="38100" dist="38100" dir="2700000" algn="tl">
                    <a:srgbClr val="000000">
                      <a:alpha val="43137"/>
                    </a:srgbClr>
                  </a:outerShdw>
                </a:effectLst>
                <a:latin typeface="Goudy Old Style" pitchFamily="18" charset="0"/>
              </a:rPr>
              <a:t>In search of the underlying principles common to all cancers</a:t>
            </a:r>
            <a:endParaRPr lang="he-IL" sz="2400" b="1" dirty="0">
              <a:solidFill>
                <a:schemeClr val="tx1"/>
              </a:solidFill>
              <a:effectLst>
                <a:outerShdw blurRad="38100" dist="38100" dir="2700000" algn="tl">
                  <a:srgbClr val="000000">
                    <a:alpha val="43137"/>
                  </a:srgbClr>
                </a:outerShdw>
              </a:effectLst>
              <a:latin typeface="Goudy Old Style" pitchFamily="18" charset="0"/>
            </a:endParaRPr>
          </a:p>
        </p:txBody>
      </p:sp>
      <p:sp>
        <p:nvSpPr>
          <p:cNvPr id="3" name="כותרת משנה 2"/>
          <p:cNvSpPr>
            <a:spLocks noGrp="1"/>
          </p:cNvSpPr>
          <p:nvPr>
            <p:ph type="subTitle" idx="1"/>
          </p:nvPr>
        </p:nvSpPr>
        <p:spPr>
          <a:xfrm>
            <a:off x="1542389" y="4941168"/>
            <a:ext cx="5544616" cy="1828800"/>
          </a:xfrm>
        </p:spPr>
        <p:txBody>
          <a:bodyPr anchor="ctr">
            <a:noAutofit/>
          </a:bodyPr>
          <a:lstStyle/>
          <a:p>
            <a:pPr algn="ctr" rtl="0"/>
            <a:r>
              <a:rPr lang="en-US" dirty="0" smtClean="0"/>
              <a:t>Dvir Netanely</a:t>
            </a:r>
            <a:endParaRPr lang="he-IL" dirty="0" smtClean="0"/>
          </a:p>
          <a:p>
            <a:pPr algn="ctr" rtl="0"/>
            <a:r>
              <a:rPr lang="en-US" dirty="0" smtClean="0"/>
              <a:t>Group Meeting – Ron Shamir’s Lab, TAU </a:t>
            </a:r>
          </a:p>
          <a:p>
            <a:pPr algn="ctr" rtl="0"/>
            <a:r>
              <a:rPr lang="en-US" dirty="0" smtClean="0"/>
              <a:t>September 2012</a:t>
            </a:r>
            <a:endParaRPr lang="he-IL" dirty="0"/>
          </a:p>
        </p:txBody>
      </p:sp>
      <p:sp>
        <p:nvSpPr>
          <p:cNvPr id="4" name="TextBox 3"/>
          <p:cNvSpPr txBox="1"/>
          <p:nvPr/>
        </p:nvSpPr>
        <p:spPr>
          <a:xfrm>
            <a:off x="1835696" y="1916832"/>
            <a:ext cx="5251309" cy="461665"/>
          </a:xfrm>
          <a:prstGeom prst="rect">
            <a:avLst/>
          </a:prstGeom>
          <a:noFill/>
        </p:spPr>
        <p:txBody>
          <a:bodyPr wrap="none" rtlCol="1">
            <a:spAutoFit/>
          </a:bodyPr>
          <a:lstStyle/>
          <a:p>
            <a:pPr algn="l" rtl="0"/>
            <a:r>
              <a:rPr lang="en-US" sz="2400" dirty="0" smtClean="0"/>
              <a:t>Douglas Hanahan, Robert A. Weinberg</a:t>
            </a:r>
            <a:endParaRPr lang="he-IL" sz="2400" dirty="0"/>
          </a:p>
        </p:txBody>
      </p:sp>
    </p:spTree>
    <p:extLst>
      <p:ext uri="{BB962C8B-B14F-4D97-AF65-F5344CB8AC3E}">
        <p14:creationId xmlns:p14="http://schemas.microsoft.com/office/powerpoint/2010/main" val="1860872104"/>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lstStyle/>
          <a:p>
            <a:pPr rtl="0"/>
            <a:r>
              <a:rPr lang="en-GB" dirty="0"/>
              <a:t>Is cancer a heritable disease?</a:t>
            </a:r>
            <a:endParaRPr lang="he-IL" dirty="0"/>
          </a:p>
        </p:txBody>
      </p:sp>
      <p:sp>
        <p:nvSpPr>
          <p:cNvPr id="3" name="מציין מיקום תוכן 2"/>
          <p:cNvSpPr>
            <a:spLocks noGrp="1"/>
          </p:cNvSpPr>
          <p:nvPr>
            <p:ph idx="1"/>
          </p:nvPr>
        </p:nvSpPr>
        <p:spPr>
          <a:xfrm>
            <a:off x="1005840" y="1556792"/>
            <a:ext cx="6116499" cy="4680519"/>
          </a:xfrm>
        </p:spPr>
        <p:txBody>
          <a:bodyPr>
            <a:normAutofit/>
          </a:bodyPr>
          <a:lstStyle/>
          <a:p>
            <a:pPr algn="l" rtl="0"/>
            <a:r>
              <a:rPr lang="en-GB" sz="2200" dirty="0"/>
              <a:t>Cancer is a genetic disease, but the majority of mutations that lead to cancer are </a:t>
            </a:r>
            <a:r>
              <a:rPr lang="en-GB" sz="2200" b="1" dirty="0"/>
              <a:t>somatic</a:t>
            </a:r>
          </a:p>
          <a:p>
            <a:pPr algn="l" rtl="0"/>
            <a:r>
              <a:rPr lang="en-GB" sz="2200" dirty="0"/>
              <a:t>Mutations, Chromosomal aberrations and other genetic defects may alter genes required to promote cancer.</a:t>
            </a:r>
          </a:p>
          <a:p>
            <a:pPr algn="l" rtl="0"/>
            <a:r>
              <a:rPr lang="en-US" sz="2200" dirty="0"/>
              <a:t>The affected genes are divided into two broad categories:</a:t>
            </a:r>
          </a:p>
          <a:p>
            <a:pPr lvl="1" algn="l" rtl="0"/>
            <a:r>
              <a:rPr lang="en-US" sz="2200" dirty="0"/>
              <a:t> </a:t>
            </a:r>
            <a:r>
              <a:rPr lang="en-US" sz="2200" dirty="0">
                <a:hlinkClick r:id="rId2" action="ppaction://hlinkfile" tooltip="Oncogene"/>
              </a:rPr>
              <a:t>Oncogenes</a:t>
            </a:r>
            <a:r>
              <a:rPr lang="en-US" sz="2200" dirty="0"/>
              <a:t> are genes which promote cell growth and reproduction. </a:t>
            </a:r>
          </a:p>
          <a:p>
            <a:pPr lvl="1" algn="l" rtl="0"/>
            <a:r>
              <a:rPr lang="en-US" sz="2200" dirty="0">
                <a:hlinkClick r:id="rId3" action="ppaction://hlinkfile" tooltip="Tumor suppressor gene"/>
              </a:rPr>
              <a:t>Tumor suppressor genes</a:t>
            </a:r>
            <a:r>
              <a:rPr lang="en-US" sz="2200" dirty="0"/>
              <a:t> are genes which inhibit cell division and survival.</a:t>
            </a:r>
          </a:p>
          <a:p>
            <a:pPr algn="l" rtl="0"/>
            <a:endParaRPr lang="he-IL"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989038"/>
            <a:ext cx="1872208" cy="55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ציין מיקום של מספר שקופית 3"/>
          <p:cNvSpPr>
            <a:spLocks noGrp="1"/>
          </p:cNvSpPr>
          <p:nvPr>
            <p:ph type="sldNum" sz="quarter" idx="12"/>
          </p:nvPr>
        </p:nvSpPr>
        <p:spPr/>
        <p:txBody>
          <a:bodyPr/>
          <a:lstStyle/>
          <a:p>
            <a:fld id="{6B40EF78-2C0D-46A8-BDAF-870AEF0D6715}" type="slidenum">
              <a:rPr lang="he-IL" smtClean="0"/>
              <a:t>10</a:t>
            </a:fld>
            <a:endParaRPr lang="he-IL"/>
          </a:p>
        </p:txBody>
      </p:sp>
    </p:spTree>
    <p:extLst>
      <p:ext uri="{BB962C8B-B14F-4D97-AF65-F5344CB8AC3E}">
        <p14:creationId xmlns:p14="http://schemas.microsoft.com/office/powerpoint/2010/main" val="26244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lstStyle/>
          <a:p>
            <a:pPr rtl="0"/>
            <a:r>
              <a:rPr lang="en-GB" dirty="0" smtClean="0"/>
              <a:t>What causes </a:t>
            </a:r>
            <a:r>
              <a:rPr lang="en-GB" dirty="0"/>
              <a:t>the mutations that lead to cancer?</a:t>
            </a:r>
            <a:endParaRPr lang="he-IL" dirty="0"/>
          </a:p>
        </p:txBody>
      </p:sp>
      <p:sp>
        <p:nvSpPr>
          <p:cNvPr id="3" name="מציין מיקום תוכן 2"/>
          <p:cNvSpPr>
            <a:spLocks noGrp="1"/>
          </p:cNvSpPr>
          <p:nvPr>
            <p:ph idx="1"/>
          </p:nvPr>
        </p:nvSpPr>
        <p:spPr/>
        <p:txBody>
          <a:bodyPr/>
          <a:lstStyle/>
          <a:p>
            <a:pPr algn="l" rtl="0"/>
            <a:endParaRPr lang="en-US" dirty="0" smtClean="0"/>
          </a:p>
          <a:p>
            <a:pPr algn="l" rtl="0"/>
            <a:endParaRPr lang="en-US" dirty="0" smtClean="0"/>
          </a:p>
          <a:p>
            <a:pPr algn="l" rtl="0"/>
            <a:endParaRPr lang="he-IL" dirty="0"/>
          </a:p>
        </p:txBody>
      </p:sp>
      <p:sp>
        <p:nvSpPr>
          <p:cNvPr id="4" name="TextBox 3"/>
          <p:cNvSpPr txBox="1"/>
          <p:nvPr/>
        </p:nvSpPr>
        <p:spPr>
          <a:xfrm>
            <a:off x="5124371" y="6309320"/>
            <a:ext cx="3995937" cy="276999"/>
          </a:xfrm>
          <a:prstGeom prst="rect">
            <a:avLst/>
          </a:prstGeom>
          <a:noFill/>
        </p:spPr>
        <p:txBody>
          <a:bodyPr wrap="square" rtlCol="1">
            <a:spAutoFit/>
          </a:bodyPr>
          <a:lstStyle/>
          <a:p>
            <a:pPr algn="l" rtl="0"/>
            <a:r>
              <a:rPr lang="en-US" sz="1200" dirty="0" smtClean="0"/>
              <a:t>“Cancer Facts &amp; </a:t>
            </a:r>
            <a:r>
              <a:rPr lang="en-US" sz="1200" dirty="0"/>
              <a:t>Figures </a:t>
            </a:r>
            <a:r>
              <a:rPr lang="en-US" sz="1200" dirty="0" smtClean="0"/>
              <a:t>2012”, American Cancer Society</a:t>
            </a:r>
            <a:endParaRPr lang="he-IL" sz="1200" dirty="0"/>
          </a:p>
        </p:txBody>
      </p:sp>
      <p:sp>
        <p:nvSpPr>
          <p:cNvPr id="5" name="TextBox 4"/>
          <p:cNvSpPr txBox="1"/>
          <p:nvPr/>
        </p:nvSpPr>
        <p:spPr>
          <a:xfrm>
            <a:off x="1187624" y="1988840"/>
            <a:ext cx="7344816" cy="1562287"/>
          </a:xfrm>
          <a:prstGeom prst="rect">
            <a:avLst/>
          </a:prstGeom>
          <a:noFill/>
        </p:spPr>
        <p:txBody>
          <a:bodyPr wrap="square" rtlCol="1">
            <a:spAutoFit/>
          </a:bodyPr>
          <a:lstStyle/>
          <a:p>
            <a:pPr marL="285750" indent="-285750" algn="l" rtl="0">
              <a:lnSpc>
                <a:spcPct val="98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a:t>Viruses: HPV --&gt; cervical cancer</a:t>
            </a:r>
          </a:p>
          <a:p>
            <a:pPr marL="285750" indent="-285750" algn="l" rtl="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a:t>Bacteria: H. pylori --&gt; gastric cancer</a:t>
            </a:r>
          </a:p>
          <a:p>
            <a:pPr marL="285750" indent="-285750" algn="l" rtl="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a:t>Chemicals --&gt; B[a]P --&gt; lung cancer</a:t>
            </a:r>
          </a:p>
          <a:p>
            <a:pPr marL="285750" indent="-285750" algn="l" rtl="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dirty="0"/>
              <a:t>UV and ionizing radiation --&gt; skin cancer</a:t>
            </a:r>
            <a:endParaRPr lang="he-IL" sz="2400" dirty="0"/>
          </a:p>
        </p:txBody>
      </p:sp>
      <p:sp>
        <p:nvSpPr>
          <p:cNvPr id="6" name="מציין מיקום של מספר שקופית 5"/>
          <p:cNvSpPr>
            <a:spLocks noGrp="1"/>
          </p:cNvSpPr>
          <p:nvPr>
            <p:ph type="sldNum" sz="quarter" idx="12"/>
          </p:nvPr>
        </p:nvSpPr>
        <p:spPr/>
        <p:txBody>
          <a:bodyPr/>
          <a:lstStyle/>
          <a:p>
            <a:fld id="{6B40EF78-2C0D-46A8-BDAF-870AEF0D6715}" type="slidenum">
              <a:rPr lang="he-IL" smtClean="0"/>
              <a:t>11</a:t>
            </a:fld>
            <a:endParaRPr lang="he-IL"/>
          </a:p>
        </p:txBody>
      </p:sp>
    </p:spTree>
    <p:extLst>
      <p:ext uri="{BB962C8B-B14F-4D97-AF65-F5344CB8AC3E}">
        <p14:creationId xmlns:p14="http://schemas.microsoft.com/office/powerpoint/2010/main" val="39787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r>
              <a:rPr lang="en-US" dirty="0" smtClean="0"/>
              <a:t>The Six Acquired Hallmarks</a:t>
            </a:r>
            <a:endParaRPr lang="he-IL" dirty="0"/>
          </a:p>
        </p:txBody>
      </p:sp>
      <p:sp>
        <p:nvSpPr>
          <p:cNvPr id="6" name="כותרת 3"/>
          <p:cNvSpPr txBox="1">
            <a:spLocks/>
          </p:cNvSpPr>
          <p:nvPr/>
        </p:nvSpPr>
        <p:spPr>
          <a:xfrm>
            <a:off x="1143000" y="2924944"/>
            <a:ext cx="6858000" cy="845840"/>
          </a:xfrm>
          <a:prstGeom prst="rect">
            <a:avLst/>
          </a:prstGeom>
        </p:spPr>
        <p:txBody>
          <a:bodyPr vert="horz" lIns="91440" tIns="45720" rIns="91440" bIns="45720" rtlCol="0" anchor="b">
            <a:normAutofit/>
          </a:bodyPr>
          <a:lstStyle>
            <a:lvl1pPr marL="0" indent="0" algn="ctr" defTabSz="914400" rtl="1" eaLnBrk="1" latinLnBrk="0" hangingPunct="1">
              <a:lnSpc>
                <a:spcPct val="90000"/>
              </a:lnSpc>
              <a:spcBef>
                <a:spcPct val="0"/>
              </a:spcBef>
              <a:buFont typeface="Arial" pitchFamily="34" charset="0"/>
              <a:buNone/>
              <a:defRPr sz="5200" b="0" kern="1200">
                <a:solidFill>
                  <a:schemeClr val="tx1"/>
                </a:solidFill>
                <a:latin typeface="+mj-lt"/>
                <a:ea typeface="+mj-ea"/>
                <a:cs typeface="+mj-cs"/>
              </a:defRPr>
            </a:lvl1pPr>
          </a:lstStyle>
          <a:p>
            <a:r>
              <a:rPr lang="en-US" i="1" dirty="0" smtClean="0">
                <a:effectLst>
                  <a:outerShdw blurRad="38100" dist="38100" dir="2700000" algn="tl">
                    <a:srgbClr val="000000">
                      <a:alpha val="43137"/>
                    </a:srgbClr>
                  </a:outerShdw>
                </a:effectLst>
              </a:rPr>
              <a:t>The Hallmarks of Cancer</a:t>
            </a:r>
            <a:endParaRPr lang="he-IL" i="1" dirty="0">
              <a:effectLst>
                <a:outerShdw blurRad="38100" dist="38100" dir="2700000" algn="tl">
                  <a:srgbClr val="000000">
                    <a:alpha val="43137"/>
                  </a:srgbClr>
                </a:outerShdw>
              </a:effectLst>
            </a:endParaRPr>
          </a:p>
        </p:txBody>
      </p:sp>
      <p:sp>
        <p:nvSpPr>
          <p:cNvPr id="7" name="מציין מיקום של מספר שקופית 6"/>
          <p:cNvSpPr>
            <a:spLocks noGrp="1"/>
          </p:cNvSpPr>
          <p:nvPr>
            <p:ph type="sldNum" sz="quarter" idx="12"/>
          </p:nvPr>
        </p:nvSpPr>
        <p:spPr/>
        <p:txBody>
          <a:bodyPr/>
          <a:lstStyle/>
          <a:p>
            <a:fld id="{6B40EF78-2C0D-46A8-BDAF-870AEF0D6715}" type="slidenum">
              <a:rPr lang="he-IL" smtClean="0"/>
              <a:t>12</a:t>
            </a:fld>
            <a:endParaRPr lang="he-IL"/>
          </a:p>
        </p:txBody>
      </p:sp>
    </p:spTree>
    <p:extLst>
      <p:ext uri="{BB962C8B-B14F-4D97-AF65-F5344CB8AC3E}">
        <p14:creationId xmlns:p14="http://schemas.microsoft.com/office/powerpoint/2010/main" val="34531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143000" y="1143000"/>
            <a:ext cx="6858000" cy="845840"/>
          </a:xfrm>
        </p:spPr>
        <p:txBody>
          <a:bodyPr/>
          <a:lstStyle/>
          <a:p>
            <a:r>
              <a:rPr lang="en-US" i="1" dirty="0" smtClean="0"/>
              <a:t>The Hallmarks of Cancer</a:t>
            </a:r>
            <a:endParaRPr lang="he-IL" i="1" dirty="0"/>
          </a:p>
        </p:txBody>
      </p:sp>
      <p:sp>
        <p:nvSpPr>
          <p:cNvPr id="6" name="מציין מיקום טקסט 5"/>
          <p:cNvSpPr>
            <a:spLocks noGrp="1"/>
          </p:cNvSpPr>
          <p:nvPr>
            <p:ph type="body" idx="1"/>
          </p:nvPr>
        </p:nvSpPr>
        <p:spPr>
          <a:xfrm>
            <a:off x="1143000" y="2204864"/>
            <a:ext cx="6858000" cy="3816424"/>
          </a:xfrm>
        </p:spPr>
        <p:txBody>
          <a:bodyPr>
            <a:normAutofit/>
          </a:bodyPr>
          <a:lstStyle/>
          <a:p>
            <a:pPr marL="342900" indent="-342900" algn="l" rtl="0">
              <a:buFont typeface="Arial" pitchFamily="34" charset="0"/>
              <a:buChar char="•"/>
            </a:pPr>
            <a:r>
              <a:rPr lang="en-US" dirty="0" smtClean="0"/>
              <a:t>The hallmarks </a:t>
            </a:r>
            <a:r>
              <a:rPr lang="en-US" dirty="0"/>
              <a:t>of cancer </a:t>
            </a:r>
            <a:r>
              <a:rPr lang="en-US" dirty="0" smtClean="0"/>
              <a:t>provide </a:t>
            </a:r>
            <a:r>
              <a:rPr lang="en-US" dirty="0"/>
              <a:t>a logical framework for understanding the remarkable diversity of neoplastic diseases </a:t>
            </a:r>
            <a:r>
              <a:rPr lang="en-US" dirty="0" smtClean="0"/>
              <a:t>.</a:t>
            </a:r>
          </a:p>
          <a:p>
            <a:pPr marL="342900" indent="-342900" algn="l" rtl="0">
              <a:buFont typeface="Arial" pitchFamily="34" charset="0"/>
              <a:buChar char="•"/>
            </a:pPr>
            <a:endParaRPr lang="en-US" dirty="0"/>
          </a:p>
          <a:p>
            <a:pPr marL="342900" indent="-342900" algn="l" rtl="0">
              <a:buFont typeface="Arial" pitchFamily="34" charset="0"/>
              <a:buChar char="•"/>
            </a:pPr>
            <a:r>
              <a:rPr lang="en-US" dirty="0" smtClean="0"/>
              <a:t>As </a:t>
            </a:r>
            <a:r>
              <a:rPr lang="en-US" dirty="0"/>
              <a:t>normal cells evolve progressively to a neoplastic state, they acquire </a:t>
            </a:r>
            <a:r>
              <a:rPr lang="en-US" dirty="0" smtClean="0"/>
              <a:t>these </a:t>
            </a:r>
            <a:r>
              <a:rPr lang="en-US" dirty="0"/>
              <a:t>hallmark </a:t>
            </a:r>
            <a:r>
              <a:rPr lang="en-US" dirty="0" smtClean="0"/>
              <a:t>capabilities.</a:t>
            </a:r>
          </a:p>
          <a:p>
            <a:pPr algn="l" rtl="0"/>
            <a:endParaRPr lang="en-US" dirty="0" smtClean="0"/>
          </a:p>
        </p:txBody>
      </p:sp>
      <p:sp>
        <p:nvSpPr>
          <p:cNvPr id="2" name="מציין מיקום של מספר שקופית 1"/>
          <p:cNvSpPr>
            <a:spLocks noGrp="1"/>
          </p:cNvSpPr>
          <p:nvPr>
            <p:ph type="sldNum" sz="quarter" idx="12"/>
          </p:nvPr>
        </p:nvSpPr>
        <p:spPr/>
        <p:txBody>
          <a:bodyPr/>
          <a:lstStyle/>
          <a:p>
            <a:fld id="{6B40EF78-2C0D-46A8-BDAF-870AEF0D6715}" type="slidenum">
              <a:rPr lang="he-IL" smtClean="0"/>
              <a:t>13</a:t>
            </a:fld>
            <a:endParaRPr lang="he-IL"/>
          </a:p>
        </p:txBody>
      </p:sp>
    </p:spTree>
    <p:extLst>
      <p:ext uri="{BB962C8B-B14F-4D97-AF65-F5344CB8AC3E}">
        <p14:creationId xmlns:p14="http://schemas.microsoft.com/office/powerpoint/2010/main" val="234216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טקסט 2"/>
          <p:cNvSpPr>
            <a:spLocks noGrp="1"/>
          </p:cNvSpPr>
          <p:nvPr>
            <p:ph type="body" idx="1"/>
          </p:nvPr>
        </p:nvSpPr>
        <p:spPr/>
        <p:txBody>
          <a:bodyPr/>
          <a:lstStyle/>
          <a:p>
            <a:endParaRPr lang="he-IL"/>
          </a:p>
        </p:txBody>
      </p:sp>
      <p:pic>
        <p:nvPicPr>
          <p:cNvPr id="5122" name="Picture 2" descr="D:\DropBox\Docs\Talks\Hallmarks of cancer\Hallsmarks Of Cancer Pap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76672"/>
            <a:ext cx="4998898" cy="6032005"/>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6B40EF78-2C0D-46A8-BDAF-870AEF0D6715}" type="slidenum">
              <a:rPr lang="he-IL" smtClean="0"/>
              <a:t>14</a:t>
            </a:fld>
            <a:endParaRPr lang="he-IL"/>
          </a:p>
        </p:txBody>
      </p:sp>
    </p:spTree>
    <p:extLst>
      <p:ext uri="{BB962C8B-B14F-4D97-AF65-F5344CB8AC3E}">
        <p14:creationId xmlns:p14="http://schemas.microsoft.com/office/powerpoint/2010/main" val="14512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1:</a:t>
            </a:r>
            <a:br>
              <a:rPr lang="en-US" dirty="0" smtClean="0"/>
            </a:br>
            <a:r>
              <a:rPr lang="en-US" b="1" dirty="0"/>
              <a:t>Self-Sufficiency in Growth Signals</a:t>
            </a:r>
            <a:endParaRPr lang="he-IL" dirty="0"/>
          </a:p>
        </p:txBody>
      </p:sp>
      <p:sp>
        <p:nvSpPr>
          <p:cNvPr id="3" name="מציין מיקום תוכן 2"/>
          <p:cNvSpPr>
            <a:spLocks noGrp="1"/>
          </p:cNvSpPr>
          <p:nvPr>
            <p:ph idx="1"/>
          </p:nvPr>
        </p:nvSpPr>
        <p:spPr>
          <a:xfrm>
            <a:off x="899592" y="1901953"/>
            <a:ext cx="5438368" cy="4127627"/>
          </a:xfrm>
        </p:spPr>
        <p:txBody>
          <a:bodyPr>
            <a:normAutofit fontScale="92500" lnSpcReduction="10000"/>
          </a:bodyPr>
          <a:lstStyle/>
          <a:p>
            <a:pPr algn="l" rtl="0"/>
            <a:r>
              <a:rPr lang="en-US" dirty="0">
                <a:solidFill>
                  <a:schemeClr val="accent3"/>
                </a:solidFill>
              </a:rPr>
              <a:t>Normal cells </a:t>
            </a:r>
            <a:r>
              <a:rPr lang="en-US" dirty="0"/>
              <a:t>require </a:t>
            </a:r>
            <a:r>
              <a:rPr lang="en-US" dirty="0" smtClean="0"/>
              <a:t>growth </a:t>
            </a:r>
            <a:r>
              <a:rPr lang="en-US" dirty="0"/>
              <a:t>signals (GS) before they </a:t>
            </a:r>
            <a:r>
              <a:rPr lang="en-US" dirty="0" smtClean="0"/>
              <a:t>start dividing (by moving from </a:t>
            </a:r>
            <a:r>
              <a:rPr lang="en-US" dirty="0"/>
              <a:t>a quiescent state into an active proliferative </a:t>
            </a:r>
            <a:r>
              <a:rPr lang="en-US" dirty="0" smtClean="0"/>
              <a:t>state).</a:t>
            </a:r>
          </a:p>
          <a:p>
            <a:pPr algn="l" rtl="0"/>
            <a:r>
              <a:rPr lang="en-US" dirty="0" smtClean="0"/>
              <a:t>These </a:t>
            </a:r>
            <a:r>
              <a:rPr lang="en-US" dirty="0"/>
              <a:t>signals are transmitted into the cell by </a:t>
            </a:r>
            <a:r>
              <a:rPr lang="en-US" dirty="0" err="1"/>
              <a:t>transmembrane</a:t>
            </a:r>
            <a:r>
              <a:rPr lang="en-US" dirty="0"/>
              <a:t> receptors that bind distinctive classes of signaling </a:t>
            </a:r>
            <a:r>
              <a:rPr lang="en-US" dirty="0" smtClean="0"/>
              <a:t>molecules.</a:t>
            </a:r>
          </a:p>
          <a:p>
            <a:pPr algn="l" rtl="0"/>
            <a:r>
              <a:rPr lang="en-US" dirty="0">
                <a:solidFill>
                  <a:schemeClr val="accent6"/>
                </a:solidFill>
              </a:rPr>
              <a:t>Tumor cells </a:t>
            </a:r>
            <a:r>
              <a:rPr lang="en-US" dirty="0"/>
              <a:t>generate their own growth signals, thereby reducing their dependence on stimulation from their normal tissue microenvironment.</a:t>
            </a:r>
          </a:p>
          <a:p>
            <a:pPr algn="l" rtl="0"/>
            <a:r>
              <a:rPr lang="en-US" dirty="0"/>
              <a:t>This liberation from dependence on external signals disrupts a critically important homeostatic mechanism that normally operates to ensure a proper behavior of the various cell types within a tissue.</a:t>
            </a:r>
          </a:p>
          <a:p>
            <a:pPr algn="l" rtl="0"/>
            <a:endParaRPr lang="en-US" dirty="0" smtClean="0"/>
          </a:p>
          <a:p>
            <a:pPr algn="l" rtl="0"/>
            <a:endParaRPr lang="en-US" dirty="0" smtClean="0"/>
          </a:p>
          <a:p>
            <a:pPr algn="l" rtl="0"/>
            <a:endParaRPr lang="en-US" dirty="0" smtClean="0"/>
          </a:p>
          <a:p>
            <a:pPr algn="l" rtl="0"/>
            <a:endParaRPr lang="he-IL" dirty="0"/>
          </a:p>
        </p:txBody>
      </p:sp>
      <p:pic>
        <p:nvPicPr>
          <p:cNvPr id="5" name="Picture 2" descr="Cell membrane recepto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712" y="2852936"/>
            <a:ext cx="2699792" cy="3595201"/>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6B40EF78-2C0D-46A8-BDAF-870AEF0D6715}" type="slidenum">
              <a:rPr lang="he-IL" smtClean="0"/>
              <a:t>15</a:t>
            </a:fld>
            <a:endParaRPr lang="he-IL"/>
          </a:p>
        </p:txBody>
      </p:sp>
    </p:spTree>
    <p:extLst>
      <p:ext uri="{BB962C8B-B14F-4D97-AF65-F5344CB8AC3E}">
        <p14:creationId xmlns:p14="http://schemas.microsoft.com/office/powerpoint/2010/main" val="69855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1:</a:t>
            </a:r>
            <a:br>
              <a:rPr lang="en-US" dirty="0" smtClean="0"/>
            </a:br>
            <a:r>
              <a:rPr lang="en-US" b="1" dirty="0"/>
              <a:t>Self-Sufficiency in Growth Signals</a:t>
            </a:r>
            <a:endParaRPr lang="he-IL" dirty="0"/>
          </a:p>
        </p:txBody>
      </p:sp>
      <p:sp>
        <p:nvSpPr>
          <p:cNvPr id="3" name="מציין מיקום תוכן 2"/>
          <p:cNvSpPr>
            <a:spLocks noGrp="1"/>
          </p:cNvSpPr>
          <p:nvPr>
            <p:ph idx="1"/>
          </p:nvPr>
        </p:nvSpPr>
        <p:spPr>
          <a:xfrm>
            <a:off x="755576" y="1916832"/>
            <a:ext cx="7670616" cy="4551383"/>
          </a:xfrm>
        </p:spPr>
        <p:txBody>
          <a:bodyPr>
            <a:normAutofit/>
          </a:bodyPr>
          <a:lstStyle/>
          <a:p>
            <a:pPr algn="l" rtl="0"/>
            <a:r>
              <a:rPr lang="en-US" dirty="0" smtClean="0"/>
              <a:t>Three common strategies </a:t>
            </a:r>
            <a:r>
              <a:rPr lang="en-US" dirty="0"/>
              <a:t>for achieving </a:t>
            </a:r>
            <a:r>
              <a:rPr lang="en-US" dirty="0" smtClean="0"/>
              <a:t>growth signal autonomy:</a:t>
            </a:r>
          </a:p>
          <a:p>
            <a:pPr lvl="1" algn="l" rtl="0"/>
            <a:r>
              <a:rPr lang="en-US" b="1" dirty="0" smtClean="0"/>
              <a:t>Alteration </a:t>
            </a:r>
            <a:r>
              <a:rPr lang="en-US" b="1" dirty="0"/>
              <a:t>of extracellular growth </a:t>
            </a:r>
            <a:r>
              <a:rPr lang="en-US" b="1" dirty="0" smtClean="0"/>
              <a:t>signals</a:t>
            </a:r>
          </a:p>
          <a:p>
            <a:pPr marL="685800" lvl="2" indent="0" algn="l" rtl="0">
              <a:buNone/>
            </a:pPr>
            <a:r>
              <a:rPr lang="en-US" dirty="0" smtClean="0"/>
              <a:t>Many </a:t>
            </a:r>
            <a:r>
              <a:rPr lang="en-US" dirty="0"/>
              <a:t>cancer cells acquire the ability to synthesize GFs to which they are responsive, creating a positive feedback signaling </a:t>
            </a:r>
            <a:r>
              <a:rPr lang="en-US" dirty="0" smtClean="0"/>
              <a:t>loop</a:t>
            </a:r>
          </a:p>
          <a:p>
            <a:pPr lvl="1" algn="l" rtl="0"/>
            <a:r>
              <a:rPr lang="en-US" b="1" dirty="0" smtClean="0"/>
              <a:t>Alternation of </a:t>
            </a:r>
            <a:r>
              <a:rPr lang="en-US" b="1" dirty="0" err="1"/>
              <a:t>transcellular</a:t>
            </a:r>
            <a:r>
              <a:rPr lang="en-US" b="1" dirty="0"/>
              <a:t> transducers of those </a:t>
            </a:r>
            <a:r>
              <a:rPr lang="en-US" b="1" dirty="0" smtClean="0"/>
              <a:t>signals</a:t>
            </a:r>
          </a:p>
          <a:p>
            <a:pPr marL="685800" lvl="2" indent="0" algn="l" rtl="0">
              <a:buNone/>
            </a:pPr>
            <a:r>
              <a:rPr lang="en-US" dirty="0" smtClean="0"/>
              <a:t>Receptor </a:t>
            </a:r>
            <a:r>
              <a:rPr lang="en-US" dirty="0"/>
              <a:t>overexpression may enable the cancer cell to become </a:t>
            </a:r>
            <a:r>
              <a:rPr lang="en-US" dirty="0" err="1"/>
              <a:t>hyperresponsive</a:t>
            </a:r>
            <a:r>
              <a:rPr lang="en-US" dirty="0"/>
              <a:t> to ambient levels of GF that normally would not trigger proliferation </a:t>
            </a:r>
            <a:endParaRPr lang="en-US" dirty="0" smtClean="0"/>
          </a:p>
          <a:p>
            <a:pPr lvl="1" algn="l" rtl="0"/>
            <a:r>
              <a:rPr lang="en-US" b="1" dirty="0" smtClean="0"/>
              <a:t>Alternation of intracellular </a:t>
            </a:r>
            <a:r>
              <a:rPr lang="en-US" b="1" dirty="0"/>
              <a:t>circuits that translate those signals into action</a:t>
            </a:r>
            <a:r>
              <a:rPr lang="en-US" b="1" dirty="0" smtClean="0"/>
              <a:t>.</a:t>
            </a:r>
          </a:p>
          <a:p>
            <a:pPr marL="685800" lvl="2" indent="0" algn="l" rtl="0">
              <a:buNone/>
            </a:pPr>
            <a:r>
              <a:rPr lang="en-US" dirty="0" smtClean="0"/>
              <a:t>Alterations </a:t>
            </a:r>
            <a:r>
              <a:rPr lang="en-US" dirty="0"/>
              <a:t>in components of the downstream cytoplasmic circuitry that receives and processes the signals emitted by </a:t>
            </a:r>
            <a:r>
              <a:rPr lang="en-US" dirty="0" smtClean="0"/>
              <a:t>GF receptors can </a:t>
            </a:r>
            <a:r>
              <a:rPr lang="en-US" dirty="0"/>
              <a:t>release a flux of </a:t>
            </a:r>
            <a:r>
              <a:rPr lang="en-US" dirty="0" smtClean="0"/>
              <a:t>signals </a:t>
            </a:r>
            <a:r>
              <a:rPr lang="en-US" dirty="0"/>
              <a:t>into cells, without ongoing stimulation by their normal upstream regulators </a:t>
            </a:r>
            <a:endParaRPr lang="en-US" dirty="0" smtClean="0"/>
          </a:p>
        </p:txBody>
      </p:sp>
      <p:pic>
        <p:nvPicPr>
          <p:cNvPr id="10" name="Picture 2" descr="Cell membrane receptor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80120" cy="1438351"/>
          </a:xfrm>
          <a:prstGeom prst="rect">
            <a:avLst/>
          </a:prstGeom>
          <a:noFill/>
          <a:extLst>
            <a:ext uri="{909E8E84-426E-40DD-AFC4-6F175D3DCCD1}">
              <a14:hiddenFill xmlns:a14="http://schemas.microsoft.com/office/drawing/2010/main">
                <a:solidFill>
                  <a:srgbClr val="FFFFFF"/>
                </a:solidFill>
              </a14:hiddenFill>
            </a:ext>
          </a:extLst>
        </p:spPr>
      </p:pic>
      <p:sp>
        <p:nvSpPr>
          <p:cNvPr id="9" name="מציין מיקום של מספר שקופית 8"/>
          <p:cNvSpPr>
            <a:spLocks noGrp="1"/>
          </p:cNvSpPr>
          <p:nvPr>
            <p:ph type="sldNum" sz="quarter" idx="12"/>
          </p:nvPr>
        </p:nvSpPr>
        <p:spPr/>
        <p:txBody>
          <a:bodyPr/>
          <a:lstStyle/>
          <a:p>
            <a:fld id="{6B40EF78-2C0D-46A8-BDAF-870AEF0D6715}" type="slidenum">
              <a:rPr lang="he-IL" smtClean="0"/>
              <a:t>16</a:t>
            </a:fld>
            <a:endParaRPr lang="he-IL"/>
          </a:p>
        </p:txBody>
      </p:sp>
    </p:spTree>
    <p:extLst>
      <p:ext uri="{BB962C8B-B14F-4D97-AF65-F5344CB8AC3E}">
        <p14:creationId xmlns:p14="http://schemas.microsoft.com/office/powerpoint/2010/main" val="111827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1:</a:t>
            </a:r>
            <a:br>
              <a:rPr lang="en-US" dirty="0" smtClean="0"/>
            </a:br>
            <a:r>
              <a:rPr lang="en-US" b="1" dirty="0"/>
              <a:t>Self-Sufficiency in Growth Signals</a:t>
            </a:r>
            <a:endParaRPr lang="he-IL" dirty="0"/>
          </a:p>
        </p:txBody>
      </p:sp>
      <p:sp>
        <p:nvSpPr>
          <p:cNvPr id="3" name="מציין מיקום תוכן 2"/>
          <p:cNvSpPr>
            <a:spLocks noGrp="1"/>
          </p:cNvSpPr>
          <p:nvPr>
            <p:ph idx="1"/>
          </p:nvPr>
        </p:nvSpPr>
        <p:spPr>
          <a:xfrm>
            <a:off x="755576" y="1916832"/>
            <a:ext cx="7670616" cy="4551383"/>
          </a:xfrm>
        </p:spPr>
        <p:txBody>
          <a:bodyPr>
            <a:normAutofit/>
          </a:bodyPr>
          <a:lstStyle/>
          <a:p>
            <a:pPr algn="l" rtl="0"/>
            <a:r>
              <a:rPr lang="en-US" dirty="0" smtClean="0"/>
              <a:t>Example:</a:t>
            </a:r>
          </a:p>
          <a:p>
            <a:pPr lvl="1" algn="l" rtl="0"/>
            <a:r>
              <a:rPr lang="en-US" dirty="0"/>
              <a:t>The SOS-</a:t>
            </a:r>
            <a:r>
              <a:rPr lang="en-US" dirty="0" err="1"/>
              <a:t>Ras</a:t>
            </a:r>
            <a:r>
              <a:rPr lang="en-US" dirty="0"/>
              <a:t>-</a:t>
            </a:r>
            <a:r>
              <a:rPr lang="en-US" dirty="0" err="1"/>
              <a:t>Raf</a:t>
            </a:r>
            <a:r>
              <a:rPr lang="en-US" dirty="0"/>
              <a:t>-MAPK cascade plays a central role here. </a:t>
            </a:r>
            <a:endParaRPr lang="en-US" dirty="0" smtClean="0"/>
          </a:p>
          <a:p>
            <a:pPr lvl="1" algn="l" rtl="0"/>
            <a:r>
              <a:rPr lang="en-US" dirty="0" smtClean="0"/>
              <a:t>In </a:t>
            </a:r>
            <a:r>
              <a:rPr lang="en-US" dirty="0"/>
              <a:t>about 25% of human tumors, </a:t>
            </a:r>
            <a:r>
              <a:rPr lang="en-US" dirty="0" err="1"/>
              <a:t>Ras</a:t>
            </a:r>
            <a:r>
              <a:rPr lang="en-US" dirty="0"/>
              <a:t> proteins are present in structurally altered forms that enable them </a:t>
            </a:r>
            <a:r>
              <a:rPr lang="en-US" dirty="0" smtClean="0"/>
              <a:t>to trigger the down stream cascade in the absence of external growth signals.</a:t>
            </a:r>
          </a:p>
          <a:p>
            <a:pPr lvl="1" algn="l" rtl="0"/>
            <a:r>
              <a:rPr lang="en-US" dirty="0" smtClean="0"/>
              <a:t>50% of colon cancer tumors bear </a:t>
            </a:r>
            <a:r>
              <a:rPr lang="en-US" dirty="0"/>
              <a:t>mutant </a:t>
            </a:r>
            <a:r>
              <a:rPr lang="en-US" i="1" dirty="0" err="1" smtClean="0"/>
              <a:t>Ras</a:t>
            </a:r>
            <a:r>
              <a:rPr lang="en-US" dirty="0" smtClean="0"/>
              <a:t> oncogenes.</a:t>
            </a:r>
          </a:p>
          <a:p>
            <a:pPr lvl="1" algn="l" rtl="0"/>
            <a:endParaRPr lang="he-IL" b="1" dirty="0"/>
          </a:p>
          <a:p>
            <a:pPr lvl="1" algn="l" rtl="0"/>
            <a:endParaRPr lang="en-US" dirty="0" smtClean="0"/>
          </a:p>
        </p:txBody>
      </p:sp>
      <p:pic>
        <p:nvPicPr>
          <p:cNvPr id="10" name="Picture 2" descr="Cell membrane receptor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80120" cy="1438351"/>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6B40EF78-2C0D-46A8-BDAF-870AEF0D6715}" type="slidenum">
              <a:rPr lang="he-IL" smtClean="0"/>
              <a:t>17</a:t>
            </a:fld>
            <a:endParaRPr lang="he-IL"/>
          </a:p>
        </p:txBody>
      </p:sp>
    </p:spTree>
    <p:extLst>
      <p:ext uri="{BB962C8B-B14F-4D97-AF65-F5344CB8AC3E}">
        <p14:creationId xmlns:p14="http://schemas.microsoft.com/office/powerpoint/2010/main" val="212397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1:</a:t>
            </a:r>
            <a:br>
              <a:rPr lang="en-US" dirty="0" smtClean="0"/>
            </a:br>
            <a:r>
              <a:rPr lang="en-US" b="1" dirty="0"/>
              <a:t>Self-Sufficiency in Growth Signals</a:t>
            </a:r>
            <a:endParaRPr lang="he-IL" dirty="0"/>
          </a:p>
        </p:txBody>
      </p:sp>
      <p:sp>
        <p:nvSpPr>
          <p:cNvPr id="4" name="מציין מיקום תוכן 3"/>
          <p:cNvSpPr>
            <a:spLocks noGrp="1"/>
          </p:cNvSpPr>
          <p:nvPr>
            <p:ph idx="1"/>
          </p:nvPr>
        </p:nvSpPr>
        <p:spPr/>
        <p:txBody>
          <a:bodyPr/>
          <a:lstStyle/>
          <a:p>
            <a:endParaRPr lang="he-IL"/>
          </a:p>
        </p:txBody>
      </p:sp>
      <p:pic>
        <p:nvPicPr>
          <p:cNvPr id="10242" name="Picture 2" descr="D:\DropBox\Docs\Talks\Hallmarks of cancer\Hallsmarks Of Cancer Paper\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78078" cy="6237312"/>
          </a:xfrm>
          <a:prstGeom prst="rect">
            <a:avLst/>
          </a:prstGeom>
          <a:noFill/>
          <a:extLst>
            <a:ext uri="{909E8E84-426E-40DD-AFC4-6F175D3DCCD1}">
              <a14:hiddenFill xmlns:a14="http://schemas.microsoft.com/office/drawing/2010/main">
                <a:solidFill>
                  <a:srgbClr val="FFFFFF"/>
                </a:solidFill>
              </a14:hiddenFill>
            </a:ext>
          </a:extLst>
        </p:spPr>
      </p:pic>
      <p:sp>
        <p:nvSpPr>
          <p:cNvPr id="8" name="מציין מיקום של מספר שקופית 7"/>
          <p:cNvSpPr>
            <a:spLocks noGrp="1"/>
          </p:cNvSpPr>
          <p:nvPr>
            <p:ph type="sldNum" sz="quarter" idx="12"/>
          </p:nvPr>
        </p:nvSpPr>
        <p:spPr/>
        <p:txBody>
          <a:bodyPr/>
          <a:lstStyle/>
          <a:p>
            <a:fld id="{6B40EF78-2C0D-46A8-BDAF-870AEF0D6715}" type="slidenum">
              <a:rPr lang="he-IL" smtClean="0"/>
              <a:t>18</a:t>
            </a:fld>
            <a:endParaRPr lang="he-IL"/>
          </a:p>
        </p:txBody>
      </p:sp>
    </p:spTree>
    <p:extLst>
      <p:ext uri="{BB962C8B-B14F-4D97-AF65-F5344CB8AC3E}">
        <p14:creationId xmlns:p14="http://schemas.microsoft.com/office/powerpoint/2010/main" val="64003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1:</a:t>
            </a:r>
            <a:br>
              <a:rPr lang="en-US" dirty="0" smtClean="0"/>
            </a:br>
            <a:r>
              <a:rPr lang="en-US" b="1" dirty="0"/>
              <a:t>Self-Sufficiency in Growth Signals</a:t>
            </a:r>
            <a:endParaRPr lang="he-IL" dirty="0"/>
          </a:p>
        </p:txBody>
      </p:sp>
      <p:sp>
        <p:nvSpPr>
          <p:cNvPr id="4" name="מציין מיקום תוכן 3"/>
          <p:cNvSpPr>
            <a:spLocks noGrp="1"/>
          </p:cNvSpPr>
          <p:nvPr>
            <p:ph idx="1"/>
          </p:nvPr>
        </p:nvSpPr>
        <p:spPr/>
        <p:txBody>
          <a:bodyPr/>
          <a:lstStyle/>
          <a:p>
            <a:endParaRPr lang="he-IL"/>
          </a:p>
        </p:txBody>
      </p:sp>
      <p:pic>
        <p:nvPicPr>
          <p:cNvPr id="10243" name="Picture 3" descr="D:\DropBox\Docs\Talks\Hallmarks of cancer\Hallsmarks Of Cancer Paper\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8544465" cy="6376207"/>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0" y="6577607"/>
            <a:ext cx="9144000" cy="307777"/>
          </a:xfrm>
          <a:prstGeom prst="rect">
            <a:avLst/>
          </a:prstGeom>
        </p:spPr>
        <p:txBody>
          <a:bodyPr wrap="square">
            <a:spAutoFit/>
          </a:bodyPr>
          <a:lstStyle/>
          <a:p>
            <a:pPr algn="ctr"/>
            <a:r>
              <a:rPr lang="en-US" sz="1400" b="1" dirty="0">
                <a:solidFill>
                  <a:schemeClr val="bg1"/>
                </a:solidFill>
              </a:rPr>
              <a:t>Intracellular Signaling Networks Regulate the Operations of the Cancer Cell</a:t>
            </a:r>
            <a:endParaRPr lang="he-IL" sz="1400" dirty="0">
              <a:solidFill>
                <a:schemeClr val="bg1"/>
              </a:solidFill>
            </a:endParaRPr>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19</a:t>
            </a:fld>
            <a:endParaRPr lang="he-IL"/>
          </a:p>
        </p:txBody>
      </p:sp>
    </p:spTree>
    <p:extLst>
      <p:ext uri="{BB962C8B-B14F-4D97-AF65-F5344CB8AC3E}">
        <p14:creationId xmlns:p14="http://schemas.microsoft.com/office/powerpoint/2010/main" val="427758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5137" y="116632"/>
            <a:ext cx="7125113" cy="924475"/>
          </a:xfrm>
        </p:spPr>
        <p:txBody>
          <a:bodyPr/>
          <a:lstStyle/>
          <a:p>
            <a:pPr algn="l" rtl="0"/>
            <a:r>
              <a:rPr lang="en-US" b="1" dirty="0" smtClean="0"/>
              <a:t>Reviewed Papers</a:t>
            </a:r>
            <a:endParaRPr lang="he-IL" b="1" dirty="0"/>
          </a:p>
        </p:txBody>
      </p:sp>
      <p:sp>
        <p:nvSpPr>
          <p:cNvPr id="3" name="מציין מיקום תוכן 2"/>
          <p:cNvSpPr>
            <a:spLocks noGrp="1"/>
          </p:cNvSpPr>
          <p:nvPr>
            <p:ph idx="1"/>
          </p:nvPr>
        </p:nvSpPr>
        <p:spPr>
          <a:xfrm>
            <a:off x="2555776" y="1413561"/>
            <a:ext cx="6192688" cy="4839352"/>
          </a:xfrm>
        </p:spPr>
        <p:txBody>
          <a:bodyPr anchor="t">
            <a:normAutofit fontScale="85000" lnSpcReduction="20000"/>
          </a:bodyPr>
          <a:lstStyle/>
          <a:p>
            <a:pPr marL="0" indent="0" algn="l" rtl="0">
              <a:buNone/>
            </a:pPr>
            <a:r>
              <a:rPr lang="en-US" sz="2600" b="1" dirty="0"/>
              <a:t>The H</a:t>
            </a:r>
            <a:r>
              <a:rPr lang="en-US" sz="2600" b="1" dirty="0" smtClean="0"/>
              <a:t>allmarks </a:t>
            </a:r>
            <a:r>
              <a:rPr lang="en-US" sz="2600" b="1" dirty="0"/>
              <a:t>of C</a:t>
            </a:r>
            <a:r>
              <a:rPr lang="en-US" sz="2600" b="1" dirty="0" smtClean="0"/>
              <a:t>ancer</a:t>
            </a:r>
            <a:endParaRPr lang="en-US" sz="2600" b="1" dirty="0"/>
          </a:p>
          <a:p>
            <a:pPr marL="0" indent="0" algn="l" rtl="0">
              <a:buNone/>
            </a:pPr>
            <a:r>
              <a:rPr lang="en-US" sz="1900" dirty="0"/>
              <a:t>Hanahan D, Weinberg RA.</a:t>
            </a:r>
          </a:p>
          <a:p>
            <a:pPr marL="0" indent="0" algn="l" rtl="0">
              <a:buNone/>
            </a:pPr>
            <a:r>
              <a:rPr lang="en-US" sz="1900" dirty="0"/>
              <a:t>Cell. 2000 Jan 7;100(1):57-70. Review</a:t>
            </a:r>
            <a:r>
              <a:rPr lang="en-US" sz="1900" dirty="0" smtClean="0"/>
              <a:t>.</a:t>
            </a:r>
          </a:p>
          <a:p>
            <a:pPr marL="0" indent="0" algn="l" rtl="0">
              <a:buNone/>
            </a:pPr>
            <a:r>
              <a:rPr lang="en-US" sz="1100" dirty="0">
                <a:hlinkClick r:id="rId2"/>
              </a:rPr>
              <a:t>http://</a:t>
            </a:r>
            <a:r>
              <a:rPr lang="en-US" sz="1100" dirty="0" smtClean="0">
                <a:hlinkClick r:id="rId2"/>
              </a:rPr>
              <a:t>www.sciencedirect.com/science/article/pii/S0092867400816839</a:t>
            </a:r>
            <a:endParaRPr lang="en-US" sz="1100" dirty="0" smtClean="0"/>
          </a:p>
          <a:p>
            <a:pPr marL="0" indent="0" algn="l" rtl="0">
              <a:buNone/>
            </a:pPr>
            <a:endParaRPr lang="en-US" dirty="0"/>
          </a:p>
          <a:p>
            <a:pPr marL="0" indent="0" algn="l" rtl="0">
              <a:buNone/>
            </a:pPr>
            <a:r>
              <a:rPr lang="en-US" sz="2600" b="1" dirty="0" smtClean="0"/>
              <a:t>Hallmarks </a:t>
            </a:r>
            <a:r>
              <a:rPr lang="en-US" sz="2600" b="1" dirty="0"/>
              <a:t>of c</a:t>
            </a:r>
            <a:r>
              <a:rPr lang="en-US" sz="2600" b="1" dirty="0" smtClean="0"/>
              <a:t>ancer</a:t>
            </a:r>
            <a:r>
              <a:rPr lang="en-US" sz="2600" b="1" dirty="0"/>
              <a:t>: </a:t>
            </a:r>
            <a:r>
              <a:rPr lang="en-US" sz="2600" b="1" dirty="0" smtClean="0"/>
              <a:t>the next generation</a:t>
            </a:r>
            <a:endParaRPr lang="en-US" sz="2600" b="1" dirty="0"/>
          </a:p>
          <a:p>
            <a:pPr marL="0" indent="0" algn="l" rtl="0">
              <a:buNone/>
            </a:pPr>
            <a:r>
              <a:rPr lang="en-US" sz="1900" dirty="0"/>
              <a:t>Hanahan D, Weinberg RA.</a:t>
            </a:r>
          </a:p>
          <a:p>
            <a:pPr marL="0" indent="0" algn="l" rtl="0">
              <a:buNone/>
            </a:pPr>
            <a:r>
              <a:rPr lang="en-US" sz="1900" dirty="0"/>
              <a:t>Cell. 2011 Mar 4;144(5):646-74. Review.</a:t>
            </a:r>
          </a:p>
          <a:p>
            <a:pPr marL="0" indent="0" algn="l" rtl="0">
              <a:buNone/>
            </a:pPr>
            <a:r>
              <a:rPr lang="en-US" sz="1400" dirty="0" smtClean="0">
                <a:hlinkClick r:id="rId3"/>
              </a:rPr>
              <a:t>http</a:t>
            </a:r>
            <a:r>
              <a:rPr lang="en-US" sz="1400" dirty="0">
                <a:hlinkClick r:id="rId3"/>
              </a:rPr>
              <a:t>://</a:t>
            </a:r>
            <a:r>
              <a:rPr lang="en-US" sz="1400" dirty="0" smtClean="0">
                <a:hlinkClick r:id="rId3"/>
              </a:rPr>
              <a:t>www.cell.com/abstract/S0092-8674(11)00127-9</a:t>
            </a:r>
            <a:endParaRPr lang="en-US" sz="1400" dirty="0" smtClean="0"/>
          </a:p>
          <a:p>
            <a:pPr marL="0" indent="0" algn="l" rtl="0">
              <a:buNone/>
            </a:pPr>
            <a:endParaRPr lang="en-US" sz="1400" dirty="0"/>
          </a:p>
          <a:p>
            <a:pPr marL="0" indent="0" algn="l" rtl="0">
              <a:buNone/>
            </a:pPr>
            <a:r>
              <a:rPr lang="en-US" sz="2600" b="1" dirty="0"/>
              <a:t>"Hallmarks of </a:t>
            </a:r>
            <a:r>
              <a:rPr lang="en-US" sz="2600" b="1" dirty="0" smtClean="0"/>
              <a:t>cancer</a:t>
            </a:r>
            <a:r>
              <a:rPr lang="en-US" sz="2600" b="1" dirty="0"/>
              <a:t>: progress and perspectives”</a:t>
            </a:r>
          </a:p>
          <a:p>
            <a:pPr marL="0" indent="0" algn="l" rtl="0">
              <a:buNone/>
            </a:pPr>
            <a:r>
              <a:rPr lang="en-US" sz="1900" dirty="0"/>
              <a:t>Cell Webinar, March 2012</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111" r="28025"/>
          <a:stretch/>
        </p:blipFill>
        <p:spPr bwMode="auto">
          <a:xfrm>
            <a:off x="685138" y="1412776"/>
            <a:ext cx="1152128" cy="14767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214" r="28331"/>
          <a:stretch/>
        </p:blipFill>
        <p:spPr bwMode="auto">
          <a:xfrm>
            <a:off x="685137" y="3174571"/>
            <a:ext cx="1152128" cy="14906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359" r="12395"/>
          <a:stretch/>
        </p:blipFill>
        <p:spPr bwMode="auto">
          <a:xfrm>
            <a:off x="454079" y="4974771"/>
            <a:ext cx="1614244" cy="1206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ציין מיקום של מספר שקופית 3"/>
          <p:cNvSpPr>
            <a:spLocks noGrp="1"/>
          </p:cNvSpPr>
          <p:nvPr>
            <p:ph type="sldNum" sz="quarter" idx="12"/>
          </p:nvPr>
        </p:nvSpPr>
        <p:spPr/>
        <p:txBody>
          <a:bodyPr/>
          <a:lstStyle/>
          <a:p>
            <a:fld id="{6B40EF78-2C0D-46A8-BDAF-870AEF0D6715}" type="slidenum">
              <a:rPr lang="he-IL" smtClean="0"/>
              <a:t>2</a:t>
            </a:fld>
            <a:endParaRPr lang="he-IL"/>
          </a:p>
        </p:txBody>
      </p:sp>
    </p:spTree>
    <p:extLst>
      <p:ext uri="{BB962C8B-B14F-4D97-AF65-F5344CB8AC3E}">
        <p14:creationId xmlns:p14="http://schemas.microsoft.com/office/powerpoint/2010/main" val="111930534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1:</a:t>
            </a:r>
            <a:br>
              <a:rPr lang="en-US" dirty="0" smtClean="0"/>
            </a:br>
            <a:r>
              <a:rPr lang="en-US" b="1" dirty="0"/>
              <a:t>Self-Sufficiency in Growth Signals</a:t>
            </a:r>
            <a:endParaRPr lang="he-IL" dirty="0"/>
          </a:p>
        </p:txBody>
      </p:sp>
      <p:sp>
        <p:nvSpPr>
          <p:cNvPr id="3" name="מציין מיקום תוכן 2"/>
          <p:cNvSpPr>
            <a:spLocks noGrp="1"/>
          </p:cNvSpPr>
          <p:nvPr>
            <p:ph idx="1"/>
          </p:nvPr>
        </p:nvSpPr>
        <p:spPr>
          <a:xfrm>
            <a:off x="755576" y="1916832"/>
            <a:ext cx="7670616" cy="4551383"/>
          </a:xfrm>
        </p:spPr>
        <p:txBody>
          <a:bodyPr>
            <a:normAutofit/>
          </a:bodyPr>
          <a:lstStyle/>
          <a:p>
            <a:pPr algn="l" rtl="0"/>
            <a:r>
              <a:rPr lang="en-US" dirty="0" smtClean="0"/>
              <a:t>Tumor </a:t>
            </a:r>
            <a:r>
              <a:rPr lang="en-US" dirty="0"/>
              <a:t>cells </a:t>
            </a:r>
            <a:r>
              <a:rPr lang="en-US" dirty="0" smtClean="0"/>
              <a:t>may also acquire </a:t>
            </a:r>
            <a:r>
              <a:rPr lang="en-US" dirty="0"/>
              <a:t>the ability to </a:t>
            </a:r>
            <a:r>
              <a:rPr lang="en-US" dirty="0" smtClean="0"/>
              <a:t>recruit </a:t>
            </a:r>
            <a:r>
              <a:rPr lang="en-US" dirty="0"/>
              <a:t>their normal neighbors by inducing them to release abundant fluxes of </a:t>
            </a:r>
            <a:r>
              <a:rPr lang="en-US" dirty="0" smtClean="0"/>
              <a:t>growth-stimulating signals.</a:t>
            </a:r>
          </a:p>
          <a:p>
            <a:pPr algn="l" rtl="0"/>
            <a:r>
              <a:rPr lang="en-US" dirty="0" smtClean="0"/>
              <a:t>Tumor co-evolution</a:t>
            </a:r>
          </a:p>
          <a:p>
            <a:pPr algn="l" rtl="0"/>
            <a:endParaRPr lang="he-IL" b="1" dirty="0"/>
          </a:p>
          <a:p>
            <a:pPr lvl="1" algn="l" rtl="0"/>
            <a:endParaRPr lang="en-US" dirty="0" smtClean="0"/>
          </a:p>
        </p:txBody>
      </p:sp>
      <p:pic>
        <p:nvPicPr>
          <p:cNvPr id="10" name="Picture 2" descr="Cell membrane receptor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16632"/>
            <a:ext cx="1080120" cy="143835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D:\DropBox\Docs\Talks\Hallmarks of cancer\Hallsmarks Of Cancer Pap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780928"/>
            <a:ext cx="5006630" cy="2874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4625" y="5873305"/>
            <a:ext cx="6888424" cy="646331"/>
          </a:xfrm>
          <a:prstGeom prst="rect">
            <a:avLst/>
          </a:prstGeom>
          <a:noFill/>
        </p:spPr>
        <p:txBody>
          <a:bodyPr wrap="none" rtlCol="1">
            <a:spAutoFit/>
          </a:bodyPr>
          <a:lstStyle/>
          <a:p>
            <a:pPr marL="285750" indent="-285750" algn="l" rtl="0">
              <a:buFont typeface="Wingdings" pitchFamily="2" charset="2"/>
              <a:buChar char="Ø"/>
            </a:pPr>
            <a:r>
              <a:rPr lang="en-US" dirty="0" smtClean="0"/>
              <a:t>Gene expression studies</a:t>
            </a:r>
          </a:p>
          <a:p>
            <a:pPr marL="285750" indent="-285750" algn="l" rtl="0">
              <a:buFont typeface="Wingdings" pitchFamily="2" charset="2"/>
              <a:buChar char="Ø"/>
            </a:pPr>
            <a:r>
              <a:rPr lang="en-US" dirty="0" smtClean="0"/>
              <a:t> Mapping interactions between different cell types within the tumor</a:t>
            </a:r>
            <a:endParaRPr lang="he-IL" dirty="0"/>
          </a:p>
        </p:txBody>
      </p:sp>
      <p:sp>
        <p:nvSpPr>
          <p:cNvPr id="6" name="מציין מיקום של מספר שקופית 5"/>
          <p:cNvSpPr>
            <a:spLocks noGrp="1"/>
          </p:cNvSpPr>
          <p:nvPr>
            <p:ph type="sldNum" sz="quarter" idx="12"/>
          </p:nvPr>
        </p:nvSpPr>
        <p:spPr/>
        <p:txBody>
          <a:bodyPr/>
          <a:lstStyle/>
          <a:p>
            <a:fld id="{6B40EF78-2C0D-46A8-BDAF-870AEF0D6715}" type="slidenum">
              <a:rPr lang="he-IL" smtClean="0"/>
              <a:t>20</a:t>
            </a:fld>
            <a:endParaRPr lang="he-IL"/>
          </a:p>
        </p:txBody>
      </p:sp>
    </p:spTree>
    <p:extLst>
      <p:ext uri="{BB962C8B-B14F-4D97-AF65-F5344CB8AC3E}">
        <p14:creationId xmlns:p14="http://schemas.microsoft.com/office/powerpoint/2010/main" val="111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lstStyle/>
          <a:p>
            <a:pPr rtl="0"/>
            <a:r>
              <a:rPr lang="en-US" dirty="0" smtClean="0"/>
              <a:t>The Cell-Cycle</a:t>
            </a:r>
            <a:endParaRPr lang="he-IL" dirty="0"/>
          </a:p>
        </p:txBody>
      </p:sp>
      <p:sp>
        <p:nvSpPr>
          <p:cNvPr id="3" name="מציין מיקום תוכן 2"/>
          <p:cNvSpPr>
            <a:spLocks noGrp="1"/>
          </p:cNvSpPr>
          <p:nvPr>
            <p:ph idx="1"/>
          </p:nvPr>
        </p:nvSpPr>
        <p:spPr>
          <a:xfrm>
            <a:off x="1005840" y="1901953"/>
            <a:ext cx="4934312" cy="4127627"/>
          </a:xfrm>
        </p:spPr>
        <p:txBody>
          <a:bodyPr/>
          <a:lstStyle/>
          <a:p>
            <a:pPr algn="l" rtl="0"/>
            <a:r>
              <a:rPr lang="en-US" dirty="0"/>
              <a:t>Normal human cells go through a cycle which is highly regulated and contains checkpoints to ensure cells are growing correctly. </a:t>
            </a:r>
            <a:endParaRPr lang="en-US" dirty="0" smtClean="0"/>
          </a:p>
          <a:p>
            <a:pPr algn="l" rtl="0"/>
            <a:r>
              <a:rPr lang="en-US" dirty="0" smtClean="0"/>
              <a:t>If </a:t>
            </a:r>
            <a:r>
              <a:rPr lang="en-US" dirty="0"/>
              <a:t>a cell is abnormal in some way and does not pass the “inspection” at a checkpoint within the cell cycle it is degraded. Cells which proceed through the cell cycle in an unregulated manner are considered cancers. </a:t>
            </a:r>
            <a:endParaRPr lang="en-US" dirty="0" smtClean="0"/>
          </a:p>
          <a:p>
            <a:pPr algn="l" rtl="0"/>
            <a:r>
              <a:rPr lang="en-US" dirty="0" smtClean="0"/>
              <a:t>Fully differentiated cells are usually kept in the G0 state, as quiescent cells.</a:t>
            </a:r>
          </a:p>
          <a:p>
            <a:pPr algn="l" rtl="0"/>
            <a:endParaRPr lang="en-US" dirty="0" smtClean="0"/>
          </a:p>
          <a:p>
            <a:pPr algn="l" rtl="0"/>
            <a:endParaRPr lang="he-IL"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143" t="27588" r="47959" b="3978"/>
          <a:stretch/>
        </p:blipFill>
        <p:spPr bwMode="auto">
          <a:xfrm>
            <a:off x="5940152" y="1916832"/>
            <a:ext cx="3203848" cy="327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ציין מיקום של מספר שקופית 3"/>
          <p:cNvSpPr>
            <a:spLocks noGrp="1"/>
          </p:cNvSpPr>
          <p:nvPr>
            <p:ph type="sldNum" sz="quarter" idx="12"/>
          </p:nvPr>
        </p:nvSpPr>
        <p:spPr/>
        <p:txBody>
          <a:bodyPr/>
          <a:lstStyle/>
          <a:p>
            <a:fld id="{6B40EF78-2C0D-46A8-BDAF-870AEF0D6715}" type="slidenum">
              <a:rPr lang="he-IL" smtClean="0"/>
              <a:t>21</a:t>
            </a:fld>
            <a:endParaRPr lang="he-IL"/>
          </a:p>
        </p:txBody>
      </p:sp>
    </p:spTree>
    <p:extLst>
      <p:ext uri="{BB962C8B-B14F-4D97-AF65-F5344CB8AC3E}">
        <p14:creationId xmlns:p14="http://schemas.microsoft.com/office/powerpoint/2010/main" val="227285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5840" y="467360"/>
            <a:ext cx="2990096" cy="1233424"/>
          </a:xfrm>
        </p:spPr>
        <p:txBody>
          <a:bodyPr anchor="ctr"/>
          <a:lstStyle/>
          <a:p>
            <a:pPr rtl="0"/>
            <a:r>
              <a:rPr lang="en-US" dirty="0" smtClean="0"/>
              <a:t>Cell Cycle Checkpoints</a:t>
            </a:r>
            <a:endParaRPr lang="he-IL" dirty="0"/>
          </a:p>
        </p:txBody>
      </p:sp>
      <p:sp>
        <p:nvSpPr>
          <p:cNvPr id="3" name="מציין מיקום תוכן 2"/>
          <p:cNvSpPr>
            <a:spLocks noGrp="1"/>
          </p:cNvSpPr>
          <p:nvPr>
            <p:ph idx="1"/>
          </p:nvPr>
        </p:nvSpPr>
        <p:spPr/>
        <p:txBody>
          <a:bodyPr/>
          <a:lstStyle/>
          <a:p>
            <a:pPr algn="l" rtl="0"/>
            <a:endParaRPr lang="en-US" dirty="0" smtClean="0"/>
          </a:p>
          <a:p>
            <a:pPr algn="l" rtl="0"/>
            <a:endParaRPr lang="en-US" dirty="0" smtClean="0"/>
          </a:p>
          <a:p>
            <a:pPr algn="l" rtl="0"/>
            <a:endParaRPr lang="he-IL"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854" r="46397"/>
          <a:stretch/>
        </p:blipFill>
        <p:spPr bwMode="auto">
          <a:xfrm>
            <a:off x="4094447" y="116632"/>
            <a:ext cx="5049554" cy="643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ציין מיקום של מספר שקופית 3"/>
          <p:cNvSpPr>
            <a:spLocks noGrp="1"/>
          </p:cNvSpPr>
          <p:nvPr>
            <p:ph type="sldNum" sz="quarter" idx="12"/>
          </p:nvPr>
        </p:nvSpPr>
        <p:spPr/>
        <p:txBody>
          <a:bodyPr/>
          <a:lstStyle/>
          <a:p>
            <a:fld id="{6B40EF78-2C0D-46A8-BDAF-870AEF0D6715}" type="slidenum">
              <a:rPr lang="he-IL" smtClean="0"/>
              <a:t>22</a:t>
            </a:fld>
            <a:endParaRPr lang="he-IL"/>
          </a:p>
        </p:txBody>
      </p:sp>
    </p:spTree>
    <p:extLst>
      <p:ext uri="{BB962C8B-B14F-4D97-AF65-F5344CB8AC3E}">
        <p14:creationId xmlns:p14="http://schemas.microsoft.com/office/powerpoint/2010/main" val="309691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2:</a:t>
            </a:r>
            <a:br>
              <a:rPr lang="en-US" dirty="0" smtClean="0"/>
            </a:br>
            <a:r>
              <a:rPr lang="en-US" b="1" dirty="0"/>
              <a:t>Insensitivity to Antigrowth Signals</a:t>
            </a:r>
            <a:endParaRPr lang="he-IL" dirty="0"/>
          </a:p>
        </p:txBody>
      </p:sp>
      <p:sp>
        <p:nvSpPr>
          <p:cNvPr id="3" name="מציין מיקום תוכן 2"/>
          <p:cNvSpPr>
            <a:spLocks noGrp="1"/>
          </p:cNvSpPr>
          <p:nvPr>
            <p:ph idx="1"/>
          </p:nvPr>
        </p:nvSpPr>
        <p:spPr>
          <a:xfrm>
            <a:off x="539552" y="1901953"/>
            <a:ext cx="8384654" cy="4551383"/>
          </a:xfrm>
        </p:spPr>
        <p:txBody>
          <a:bodyPr>
            <a:normAutofit/>
          </a:bodyPr>
          <a:lstStyle/>
          <a:p>
            <a:pPr algn="l" rtl="0"/>
            <a:r>
              <a:rPr lang="en-US" b="1" dirty="0"/>
              <a:t>Within a </a:t>
            </a:r>
            <a:r>
              <a:rPr lang="en-US" b="1" dirty="0">
                <a:solidFill>
                  <a:schemeClr val="accent3"/>
                </a:solidFill>
              </a:rPr>
              <a:t>normal tissue</a:t>
            </a:r>
            <a:r>
              <a:rPr lang="en-US" b="1" dirty="0"/>
              <a:t>, </a:t>
            </a:r>
            <a:r>
              <a:rPr lang="en-US" b="1" dirty="0" smtClean="0"/>
              <a:t>anti-growth </a:t>
            </a:r>
            <a:r>
              <a:rPr lang="en-US" b="1" dirty="0"/>
              <a:t>signals </a:t>
            </a:r>
            <a:r>
              <a:rPr lang="en-US" b="1" dirty="0" smtClean="0"/>
              <a:t>maintain cells in a non-dividing state</a:t>
            </a:r>
            <a:r>
              <a:rPr lang="en-US" dirty="0" smtClean="0"/>
              <a:t> ensuring </a:t>
            </a:r>
            <a:r>
              <a:rPr lang="en-US" dirty="0"/>
              <a:t>cellular quiescence and tissue homeostasis; </a:t>
            </a:r>
            <a:r>
              <a:rPr lang="en-US" dirty="0" smtClean="0"/>
              <a:t>(signals include soluble growth inhibitors, immobilized </a:t>
            </a:r>
            <a:r>
              <a:rPr lang="en-US" dirty="0"/>
              <a:t>inhibitors embedded in </a:t>
            </a:r>
            <a:r>
              <a:rPr lang="en-US" dirty="0" smtClean="0"/>
              <a:t>ECM or on surfaces </a:t>
            </a:r>
            <a:r>
              <a:rPr lang="en-US" dirty="0"/>
              <a:t>of nearby </a:t>
            </a:r>
            <a:r>
              <a:rPr lang="en-US" dirty="0" smtClean="0"/>
              <a:t>cells).</a:t>
            </a:r>
          </a:p>
          <a:p>
            <a:pPr algn="l" rtl="0"/>
            <a:r>
              <a:rPr lang="en-US" dirty="0" smtClean="0"/>
              <a:t> </a:t>
            </a:r>
            <a:r>
              <a:rPr lang="en-US" dirty="0"/>
              <a:t>These growth-inhibitory </a:t>
            </a:r>
            <a:r>
              <a:rPr lang="en-US" dirty="0" smtClean="0"/>
              <a:t>signal are </a:t>
            </a:r>
            <a:r>
              <a:rPr lang="en-US" dirty="0"/>
              <a:t>received </a:t>
            </a:r>
            <a:r>
              <a:rPr lang="en-US" dirty="0" smtClean="0"/>
              <a:t>by </a:t>
            </a:r>
            <a:r>
              <a:rPr lang="en-US" dirty="0" err="1"/>
              <a:t>transmembrane</a:t>
            </a:r>
            <a:r>
              <a:rPr lang="en-US" dirty="0"/>
              <a:t> cell surface receptors coupled to intracellular signaling </a:t>
            </a:r>
            <a:r>
              <a:rPr lang="en-US" dirty="0" smtClean="0"/>
              <a:t>circuits.</a:t>
            </a:r>
          </a:p>
          <a:p>
            <a:pPr algn="l" rtl="0"/>
            <a:endParaRPr lang="he-IL"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23</a:t>
            </a:fld>
            <a:endParaRPr lang="he-IL" dirty="0"/>
          </a:p>
        </p:txBody>
      </p:sp>
      <p:pic>
        <p:nvPicPr>
          <p:cNvPr id="13314" name="Picture 2" descr="http://jpkc.scu.edu.cn/ywwy/zbsw(E)/pic/ech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933055"/>
            <a:ext cx="5248215" cy="263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3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2:</a:t>
            </a:r>
            <a:br>
              <a:rPr lang="en-US" dirty="0" smtClean="0"/>
            </a:br>
            <a:r>
              <a:rPr lang="en-US" b="1" dirty="0"/>
              <a:t>Insensitivity to Antigrowth Signals</a:t>
            </a:r>
            <a:endParaRPr lang="he-IL" dirty="0"/>
          </a:p>
        </p:txBody>
      </p:sp>
      <p:sp>
        <p:nvSpPr>
          <p:cNvPr id="3" name="מציין מיקום תוכן 2"/>
          <p:cNvSpPr>
            <a:spLocks noGrp="1"/>
          </p:cNvSpPr>
          <p:nvPr>
            <p:ph idx="1"/>
          </p:nvPr>
        </p:nvSpPr>
        <p:spPr>
          <a:xfrm>
            <a:off x="971600" y="1901953"/>
            <a:ext cx="5616624" cy="4551383"/>
          </a:xfrm>
        </p:spPr>
        <p:txBody>
          <a:bodyPr anchor="t">
            <a:normAutofit lnSpcReduction="10000"/>
          </a:bodyPr>
          <a:lstStyle/>
          <a:p>
            <a:pPr algn="l" rtl="0"/>
            <a:r>
              <a:rPr lang="en-US" dirty="0" smtClean="0">
                <a:solidFill>
                  <a:schemeClr val="accent3"/>
                </a:solidFill>
              </a:rPr>
              <a:t>Normal </a:t>
            </a:r>
            <a:r>
              <a:rPr lang="en-US" dirty="0">
                <a:solidFill>
                  <a:schemeClr val="accent3"/>
                </a:solidFill>
              </a:rPr>
              <a:t>cells </a:t>
            </a:r>
            <a:r>
              <a:rPr lang="en-US" dirty="0" smtClean="0"/>
              <a:t>respond </a:t>
            </a:r>
            <a:r>
              <a:rPr lang="en-US" dirty="0"/>
              <a:t>to antigrowth </a:t>
            </a:r>
            <a:r>
              <a:rPr lang="en-US" dirty="0" smtClean="0"/>
              <a:t>via components </a:t>
            </a:r>
            <a:r>
              <a:rPr lang="en-US" dirty="0"/>
              <a:t>governing the transit of the cell through the G1 phase of its growth cycle</a:t>
            </a:r>
            <a:r>
              <a:rPr lang="en-US" dirty="0" smtClean="0"/>
              <a:t>.</a:t>
            </a:r>
          </a:p>
          <a:p>
            <a:pPr algn="l" rtl="0"/>
            <a:r>
              <a:rPr lang="en-US" dirty="0" smtClean="0"/>
              <a:t>Cells </a:t>
            </a:r>
            <a:r>
              <a:rPr lang="en-US" dirty="0"/>
              <a:t>monitor their external environment during this period and, on the basis of sensed signals, decide whether to proliferate, to be quiescent, or to enter into a </a:t>
            </a:r>
            <a:r>
              <a:rPr lang="en-US" dirty="0" err="1"/>
              <a:t>postmitotic</a:t>
            </a:r>
            <a:r>
              <a:rPr lang="en-US" dirty="0"/>
              <a:t> </a:t>
            </a:r>
            <a:r>
              <a:rPr lang="en-US" dirty="0" smtClean="0"/>
              <a:t>state.</a:t>
            </a:r>
          </a:p>
          <a:p>
            <a:pPr algn="l" rtl="0"/>
            <a:r>
              <a:rPr lang="en-US" dirty="0" smtClean="0">
                <a:solidFill>
                  <a:schemeClr val="accent6"/>
                </a:solidFill>
              </a:rPr>
              <a:t>Cancer </a:t>
            </a:r>
            <a:r>
              <a:rPr lang="en-US" dirty="0">
                <a:solidFill>
                  <a:schemeClr val="accent6"/>
                </a:solidFill>
              </a:rPr>
              <a:t>cells </a:t>
            </a:r>
            <a:r>
              <a:rPr lang="en-US" dirty="0"/>
              <a:t>must </a:t>
            </a:r>
            <a:r>
              <a:rPr lang="en-US" dirty="0" smtClean="0"/>
              <a:t>evade negative regulation of </a:t>
            </a:r>
            <a:r>
              <a:rPr lang="en-US" dirty="0"/>
              <a:t>cell proliferation; </a:t>
            </a:r>
            <a:r>
              <a:rPr lang="en-US" i="1" dirty="0" smtClean="0"/>
              <a:t>Retinoblastoma </a:t>
            </a:r>
            <a:r>
              <a:rPr lang="en-US" dirty="0" smtClean="0"/>
              <a:t>gene (RB) is a central tumor suppressor, in charge of blocking proliferation by halting cell cycle at G0. </a:t>
            </a:r>
          </a:p>
          <a:p>
            <a:pPr algn="l" rtl="0"/>
            <a:r>
              <a:rPr lang="en-US" dirty="0" smtClean="0"/>
              <a:t>The </a:t>
            </a:r>
            <a:r>
              <a:rPr lang="en-US" dirty="0"/>
              <a:t>antigrowth circuit converging onto </a:t>
            </a:r>
            <a:r>
              <a:rPr lang="en-US" dirty="0" err="1"/>
              <a:t>Rb</a:t>
            </a:r>
            <a:r>
              <a:rPr lang="en-US" dirty="0"/>
              <a:t> and the cell division cycle is, one way or another, disrupted in a majority of human </a:t>
            </a:r>
            <a:r>
              <a:rPr lang="en-US" dirty="0" smtClean="0"/>
              <a:t>cancers, rendering cells insensitive to antigrowth factors.</a:t>
            </a:r>
          </a:p>
          <a:p>
            <a:pPr algn="l" rtl="0"/>
            <a:endParaRPr lang="he-IL"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854" r="46397"/>
          <a:stretch/>
        </p:blipFill>
        <p:spPr bwMode="auto">
          <a:xfrm>
            <a:off x="6516216" y="1844824"/>
            <a:ext cx="2474651" cy="315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ציין מיקום של מספר שקופית 4"/>
          <p:cNvSpPr>
            <a:spLocks noGrp="1"/>
          </p:cNvSpPr>
          <p:nvPr>
            <p:ph type="sldNum" sz="quarter" idx="12"/>
          </p:nvPr>
        </p:nvSpPr>
        <p:spPr/>
        <p:txBody>
          <a:bodyPr/>
          <a:lstStyle/>
          <a:p>
            <a:fld id="{6B40EF78-2C0D-46A8-BDAF-870AEF0D6715}" type="slidenum">
              <a:rPr lang="he-IL" smtClean="0"/>
              <a:t>24</a:t>
            </a:fld>
            <a:endParaRPr lang="he-IL" dirty="0"/>
          </a:p>
        </p:txBody>
      </p:sp>
    </p:spTree>
    <p:extLst>
      <p:ext uri="{BB962C8B-B14F-4D97-AF65-F5344CB8AC3E}">
        <p14:creationId xmlns:p14="http://schemas.microsoft.com/office/powerpoint/2010/main" val="26905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187624" y="1916832"/>
            <a:ext cx="7132320" cy="4127627"/>
          </a:xfrm>
        </p:spPr>
        <p:txBody>
          <a:bodyPr/>
          <a:lstStyle/>
          <a:p>
            <a:pPr algn="l" rtl="0"/>
            <a:endParaRPr lang="en-US" dirty="0" smtClean="0"/>
          </a:p>
          <a:p>
            <a:pPr algn="l" rtl="0"/>
            <a:endParaRPr lang="en-US" dirty="0" smtClean="0"/>
          </a:p>
          <a:p>
            <a:pPr algn="l" rtl="0"/>
            <a:endParaRPr lang="he-IL"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345" y="116632"/>
            <a:ext cx="60293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539551" y="4941168"/>
            <a:ext cx="8208912" cy="1477328"/>
          </a:xfrm>
          <a:prstGeom prst="rect">
            <a:avLst/>
          </a:prstGeom>
        </p:spPr>
        <p:txBody>
          <a:bodyPr wrap="square">
            <a:spAutoFit/>
          </a:bodyPr>
          <a:lstStyle/>
          <a:p>
            <a:pPr algn="l"/>
            <a:r>
              <a:rPr lang="en-US" b="1" dirty="0"/>
              <a:t>Cell cycle control by tumor suppressors and oncogenes</a:t>
            </a:r>
          </a:p>
          <a:p>
            <a:pPr algn="l"/>
            <a:r>
              <a:rPr lang="en-US" dirty="0"/>
              <a:t>Checkpoints are depicted as thick red bars. The stages of the cell cycle (G1: Gap 1, S: DNA synthesis, G2: Gap 2, and M: mitosis) are indicated. Tumor suppressors act to maintain checkpoints (arrows) whereas oncogenes allow for checkpoints to be overcome (stop lines) (Adapted from </a:t>
            </a:r>
            <a:r>
              <a:rPr lang="en-US" dirty="0" err="1"/>
              <a:t>Kopnin</a:t>
            </a:r>
            <a:r>
              <a:rPr lang="en-US" dirty="0"/>
              <a:t> 2000).</a:t>
            </a:r>
            <a:endParaRPr lang="en-US" dirty="0">
              <a:effectLst/>
            </a:endParaRPr>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25</a:t>
            </a:fld>
            <a:endParaRPr lang="he-IL"/>
          </a:p>
        </p:txBody>
      </p:sp>
    </p:spTree>
    <p:extLst>
      <p:ext uri="{BB962C8B-B14F-4D97-AF65-F5344CB8AC3E}">
        <p14:creationId xmlns:p14="http://schemas.microsoft.com/office/powerpoint/2010/main" val="19502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3:</a:t>
            </a:r>
            <a:br>
              <a:rPr lang="en-US" dirty="0" smtClean="0"/>
            </a:br>
            <a:r>
              <a:rPr lang="en-US" b="1" dirty="0"/>
              <a:t>Evading </a:t>
            </a:r>
            <a:r>
              <a:rPr lang="en-US" b="1" dirty="0" smtClean="0"/>
              <a:t>Cell Death (Apoptosis)</a:t>
            </a:r>
            <a:endParaRPr lang="he-IL" dirty="0"/>
          </a:p>
        </p:txBody>
      </p:sp>
      <p:sp>
        <p:nvSpPr>
          <p:cNvPr id="3" name="מציין מיקום תוכן 2"/>
          <p:cNvSpPr>
            <a:spLocks noGrp="1"/>
          </p:cNvSpPr>
          <p:nvPr>
            <p:ph idx="1"/>
          </p:nvPr>
        </p:nvSpPr>
        <p:spPr/>
        <p:txBody>
          <a:bodyPr>
            <a:normAutofit lnSpcReduction="10000"/>
          </a:bodyPr>
          <a:lstStyle/>
          <a:p>
            <a:pPr algn="l" rtl="0"/>
            <a:r>
              <a:rPr lang="en-US" b="1" i="1" dirty="0" smtClean="0"/>
              <a:t>Apoptosis</a:t>
            </a:r>
            <a:r>
              <a:rPr lang="en-US" b="1" dirty="0" smtClean="0"/>
              <a:t> – programmed cell death</a:t>
            </a:r>
            <a:r>
              <a:rPr lang="en-US" dirty="0" smtClean="0"/>
              <a:t>, is a self-destruct mechanism, triggered in </a:t>
            </a:r>
            <a:r>
              <a:rPr lang="en-US" dirty="0" smtClean="0">
                <a:solidFill>
                  <a:schemeClr val="accent3"/>
                </a:solidFill>
              </a:rPr>
              <a:t>normal</a:t>
            </a:r>
            <a:r>
              <a:rPr lang="en-US" dirty="0" smtClean="0"/>
              <a:t> cells in response to either external death-inducing </a:t>
            </a:r>
            <a:r>
              <a:rPr lang="en-US" dirty="0"/>
              <a:t>signals </a:t>
            </a:r>
            <a:r>
              <a:rPr lang="en-US" dirty="0" smtClean="0"/>
              <a:t>or signals </a:t>
            </a:r>
            <a:r>
              <a:rPr lang="en-US" dirty="0"/>
              <a:t>of intracellular </a:t>
            </a:r>
            <a:r>
              <a:rPr lang="en-US" dirty="0" smtClean="0"/>
              <a:t>origin. </a:t>
            </a:r>
          </a:p>
          <a:p>
            <a:pPr algn="l" rtl="0"/>
            <a:r>
              <a:rPr lang="en-US" dirty="0" smtClean="0"/>
              <a:t>When initiated, the apoptosis effectors initiate </a:t>
            </a:r>
            <a:r>
              <a:rPr lang="en-US" dirty="0"/>
              <a:t>a cascade of proteolysis </a:t>
            </a:r>
            <a:r>
              <a:rPr lang="en-US" dirty="0" err="1" smtClean="0"/>
              <a:t>caspases</a:t>
            </a:r>
            <a:r>
              <a:rPr lang="en-US" dirty="0" smtClean="0"/>
              <a:t> by which </a:t>
            </a:r>
            <a:r>
              <a:rPr lang="en-US" dirty="0"/>
              <a:t>the cell is progressively disassembled and then consumed, both by its neighbors and by professional phagocytic cells</a:t>
            </a:r>
            <a:r>
              <a:rPr lang="en-US" dirty="0" smtClean="0"/>
              <a:t>.</a:t>
            </a:r>
          </a:p>
          <a:p>
            <a:pPr algn="l" rtl="0"/>
            <a:r>
              <a:rPr lang="en-US" dirty="0" smtClean="0"/>
              <a:t>The P53 tumor-suppressor gene is probably the most notable “internal abnormality sensor” that plays key role in </a:t>
            </a:r>
            <a:r>
              <a:rPr lang="en-US" dirty="0" smtClean="0">
                <a:solidFill>
                  <a:schemeClr val="accent6"/>
                </a:solidFill>
              </a:rPr>
              <a:t>tumor</a:t>
            </a:r>
            <a:r>
              <a:rPr lang="en-US" dirty="0" smtClean="0"/>
              <a:t> development.</a:t>
            </a:r>
          </a:p>
          <a:p>
            <a:pPr algn="l" rtl="0"/>
            <a:r>
              <a:rPr lang="en-US" dirty="0" smtClean="0"/>
              <a:t>P53’s protein, induces apoptosis in response to DNA damage, thus preventing the cell from accumulating additional mutations that might lead to uncontrolled growth.</a:t>
            </a:r>
            <a:endParaRPr lang="he-IL"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26</a:t>
            </a:fld>
            <a:endParaRPr lang="he-IL"/>
          </a:p>
        </p:txBody>
      </p:sp>
    </p:spTree>
    <p:extLst>
      <p:ext uri="{BB962C8B-B14F-4D97-AF65-F5344CB8AC3E}">
        <p14:creationId xmlns:p14="http://schemas.microsoft.com/office/powerpoint/2010/main" val="139899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4:</a:t>
            </a:r>
            <a:br>
              <a:rPr lang="en-US" dirty="0" smtClean="0"/>
            </a:br>
            <a:r>
              <a:rPr lang="en-US" b="1" dirty="0"/>
              <a:t>Limitless Replicative Potential</a:t>
            </a:r>
            <a:endParaRPr lang="he-IL" dirty="0"/>
          </a:p>
        </p:txBody>
      </p:sp>
      <p:sp>
        <p:nvSpPr>
          <p:cNvPr id="3" name="מציין מיקום תוכן 2"/>
          <p:cNvSpPr>
            <a:spLocks noGrp="1"/>
          </p:cNvSpPr>
          <p:nvPr>
            <p:ph idx="1"/>
          </p:nvPr>
        </p:nvSpPr>
        <p:spPr>
          <a:xfrm>
            <a:off x="1005840" y="1901953"/>
            <a:ext cx="7132320" cy="4407367"/>
          </a:xfrm>
        </p:spPr>
        <p:txBody>
          <a:bodyPr>
            <a:normAutofit lnSpcReduction="10000"/>
          </a:bodyPr>
          <a:lstStyle/>
          <a:p>
            <a:pPr algn="l" rtl="0"/>
            <a:r>
              <a:rPr lang="en-US" dirty="0" smtClean="0"/>
              <a:t>Most </a:t>
            </a:r>
            <a:r>
              <a:rPr lang="en-US" dirty="0">
                <a:solidFill>
                  <a:schemeClr val="accent3"/>
                </a:solidFill>
              </a:rPr>
              <a:t>normal</a:t>
            </a:r>
            <a:r>
              <a:rPr lang="en-US" dirty="0"/>
              <a:t> </a:t>
            </a:r>
            <a:r>
              <a:rPr lang="en-US" dirty="0" smtClean="0"/>
              <a:t>cells </a:t>
            </a:r>
            <a:r>
              <a:rPr lang="en-US" dirty="0"/>
              <a:t>have a finite replicative potential (around 60-70 </a:t>
            </a:r>
            <a:r>
              <a:rPr lang="en-US" dirty="0" smtClean="0"/>
              <a:t>doublings).</a:t>
            </a:r>
          </a:p>
          <a:p>
            <a:pPr algn="l" rtl="0"/>
            <a:r>
              <a:rPr lang="en-US" dirty="0" smtClean="0"/>
              <a:t>Multiple </a:t>
            </a:r>
            <a:r>
              <a:rPr lang="en-US" dirty="0"/>
              <a:t>lines of evidence </a:t>
            </a:r>
            <a:r>
              <a:rPr lang="en-US" dirty="0" smtClean="0"/>
              <a:t>links length </a:t>
            </a:r>
            <a:r>
              <a:rPr lang="en-US" dirty="0"/>
              <a:t>of </a:t>
            </a:r>
            <a:r>
              <a:rPr lang="en-US" dirty="0" smtClean="0"/>
              <a:t>DNA telomeres (Chromosome ends, composed </a:t>
            </a:r>
            <a:r>
              <a:rPr lang="en-US" dirty="0"/>
              <a:t>of multiple tandem </a:t>
            </a:r>
            <a:r>
              <a:rPr lang="en-US" dirty="0" err="1"/>
              <a:t>hexanucleotide</a:t>
            </a:r>
            <a:r>
              <a:rPr lang="en-US" dirty="0"/>
              <a:t> </a:t>
            </a:r>
            <a:r>
              <a:rPr lang="en-US" dirty="0" smtClean="0"/>
              <a:t>repeats and </a:t>
            </a:r>
            <a:r>
              <a:rPr lang="en-US" dirty="0"/>
              <a:t>shorten </a:t>
            </a:r>
            <a:r>
              <a:rPr lang="en-US" dirty="0" smtClean="0"/>
              <a:t>progressively with each replication) with the replicative potential of the cell.</a:t>
            </a:r>
          </a:p>
          <a:p>
            <a:pPr algn="l" rtl="0"/>
            <a:r>
              <a:rPr lang="en-US" dirty="0"/>
              <a:t>The </a:t>
            </a:r>
            <a:r>
              <a:rPr lang="en-US" dirty="0" smtClean="0"/>
              <a:t>immortalization </a:t>
            </a:r>
            <a:r>
              <a:rPr lang="en-US" dirty="0"/>
              <a:t>of </a:t>
            </a:r>
            <a:r>
              <a:rPr lang="en-US" dirty="0" smtClean="0"/>
              <a:t>cells </a:t>
            </a:r>
            <a:r>
              <a:rPr lang="en-US" dirty="0"/>
              <a:t>that proceed to form </a:t>
            </a:r>
            <a:r>
              <a:rPr lang="en-US" dirty="0">
                <a:solidFill>
                  <a:schemeClr val="accent6"/>
                </a:solidFill>
              </a:rPr>
              <a:t>tumors</a:t>
            </a:r>
            <a:r>
              <a:rPr lang="en-US" dirty="0"/>
              <a:t> has been attributed to their ability to maintain </a:t>
            </a:r>
            <a:r>
              <a:rPr lang="en-US" dirty="0" err="1"/>
              <a:t>telomeric</a:t>
            </a:r>
            <a:r>
              <a:rPr lang="en-US" dirty="0"/>
              <a:t> DNA at lengths sufficient to avoid triggering senescence or apoptosis, achieved most commonly by </a:t>
            </a:r>
            <a:r>
              <a:rPr lang="en-US" dirty="0" err="1"/>
              <a:t>upregulating</a:t>
            </a:r>
            <a:r>
              <a:rPr lang="en-US" dirty="0"/>
              <a:t> expression of </a:t>
            </a:r>
            <a:r>
              <a:rPr lang="en-US" i="1" dirty="0" smtClean="0"/>
              <a:t>telomerase</a:t>
            </a:r>
            <a:r>
              <a:rPr lang="en-US" dirty="0"/>
              <a:t> </a:t>
            </a:r>
            <a:r>
              <a:rPr lang="en-US" dirty="0" smtClean="0"/>
              <a:t>(an enzyme that can prolong the telomeres).</a:t>
            </a:r>
          </a:p>
          <a:p>
            <a:pPr algn="l" rtl="0"/>
            <a:r>
              <a:rPr lang="en-US" dirty="0" smtClean="0"/>
              <a:t>Recently, additional proliferation related functions for telomerase were discovered, but their involvement in cancer is still undetermined.</a:t>
            </a:r>
          </a:p>
          <a:p>
            <a:pPr algn="l" rtl="0"/>
            <a:endParaRPr lang="en-US" dirty="0" smtClean="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27</a:t>
            </a:fld>
            <a:endParaRPr lang="he-IL"/>
          </a:p>
        </p:txBody>
      </p:sp>
      <p:pic>
        <p:nvPicPr>
          <p:cNvPr id="16386" name="Picture 2" descr="http://www.rawfoodsbible.com/i/telome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92629"/>
            <a:ext cx="1705372" cy="143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8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5:</a:t>
            </a:r>
            <a:br>
              <a:rPr lang="en-US" dirty="0" smtClean="0"/>
            </a:br>
            <a:r>
              <a:rPr lang="en-US" b="1" dirty="0"/>
              <a:t>Sustained Angiogenesis</a:t>
            </a:r>
            <a:endParaRPr lang="he-IL" dirty="0"/>
          </a:p>
        </p:txBody>
      </p:sp>
      <p:sp>
        <p:nvSpPr>
          <p:cNvPr id="3" name="מציין מיקום תוכן 2"/>
          <p:cNvSpPr>
            <a:spLocks noGrp="1"/>
          </p:cNvSpPr>
          <p:nvPr>
            <p:ph idx="1"/>
          </p:nvPr>
        </p:nvSpPr>
        <p:spPr>
          <a:xfrm>
            <a:off x="1005840" y="1901953"/>
            <a:ext cx="7670616" cy="4127627"/>
          </a:xfrm>
        </p:spPr>
        <p:txBody>
          <a:bodyPr/>
          <a:lstStyle/>
          <a:p>
            <a:pPr algn="l" rtl="0"/>
            <a:r>
              <a:rPr lang="en-US" b="1" i="1" dirty="0" smtClean="0"/>
              <a:t>Angiogenesis</a:t>
            </a:r>
            <a:r>
              <a:rPr lang="en-US" dirty="0" smtClean="0"/>
              <a:t> </a:t>
            </a:r>
            <a:r>
              <a:rPr lang="en-US" dirty="0"/>
              <a:t>is  </a:t>
            </a:r>
            <a:r>
              <a:rPr lang="en-US" dirty="0" smtClean="0"/>
              <a:t>the formation of new </a:t>
            </a:r>
            <a:r>
              <a:rPr lang="en-US" dirty="0"/>
              <a:t>blood vessels from pre-existing </a:t>
            </a:r>
            <a:r>
              <a:rPr lang="en-US" dirty="0" smtClean="0"/>
              <a:t>vessels.</a:t>
            </a:r>
          </a:p>
          <a:p>
            <a:pPr algn="l" rtl="0"/>
            <a:r>
              <a:rPr lang="en-US" dirty="0"/>
              <a:t>Like normal tissues, tumors require </a:t>
            </a:r>
            <a:r>
              <a:rPr lang="en-US" dirty="0" smtClean="0"/>
              <a:t>nutrients </a:t>
            </a:r>
            <a:r>
              <a:rPr lang="en-US" dirty="0"/>
              <a:t>and oxygen as well as an ability to evacuate metabolic wastes and carbon </a:t>
            </a:r>
            <a:r>
              <a:rPr lang="en-US" dirty="0" smtClean="0"/>
              <a:t>dioxide,</a:t>
            </a:r>
            <a:r>
              <a:rPr lang="en-US" dirty="0"/>
              <a:t> obligating virtually all cells in a tissue to reside within 100 </a:t>
            </a:r>
            <a:r>
              <a:rPr lang="en-US" dirty="0" err="1"/>
              <a:t>μm</a:t>
            </a:r>
            <a:r>
              <a:rPr lang="en-US" dirty="0"/>
              <a:t> of a capillary blood vessel</a:t>
            </a:r>
            <a:r>
              <a:rPr lang="en-US" dirty="0" smtClean="0"/>
              <a:t>.</a:t>
            </a:r>
          </a:p>
          <a:p>
            <a:pPr algn="l" rtl="0"/>
            <a:r>
              <a:rPr lang="en-US" dirty="0"/>
              <a:t>In the adult, as part of physiologic processes such as wound </a:t>
            </a:r>
            <a:r>
              <a:rPr lang="en-US" dirty="0" smtClean="0"/>
              <a:t>healing, </a:t>
            </a:r>
            <a:r>
              <a:rPr lang="en-US" dirty="0"/>
              <a:t>angiogenesis is turned on, but only transiently</a:t>
            </a:r>
            <a:r>
              <a:rPr lang="en-US" dirty="0" smtClean="0"/>
              <a:t>.</a:t>
            </a:r>
          </a:p>
          <a:p>
            <a:pPr algn="l" rtl="0"/>
            <a:r>
              <a:rPr lang="en-US" dirty="0" smtClean="0"/>
              <a:t>In </a:t>
            </a:r>
            <a:r>
              <a:rPr lang="en-US" dirty="0"/>
              <a:t>contrast, during </a:t>
            </a:r>
            <a:r>
              <a:rPr lang="en-US" dirty="0">
                <a:solidFill>
                  <a:schemeClr val="accent6"/>
                </a:solidFill>
              </a:rPr>
              <a:t>tumor</a:t>
            </a:r>
            <a:r>
              <a:rPr lang="en-US" dirty="0"/>
              <a:t> progression, an “</a:t>
            </a:r>
            <a:r>
              <a:rPr lang="en-US" dirty="0" err="1"/>
              <a:t>angiogenic</a:t>
            </a:r>
            <a:r>
              <a:rPr lang="en-US" dirty="0"/>
              <a:t> switch” is almost </a:t>
            </a:r>
            <a:r>
              <a:rPr lang="en-US" b="1" dirty="0"/>
              <a:t>always activated </a:t>
            </a:r>
            <a:r>
              <a:rPr lang="en-US" dirty="0"/>
              <a:t>and remains on, causing normally quiescent vasculature to continually sprout new vessels that help sustain expanding neoplastic </a:t>
            </a:r>
            <a:r>
              <a:rPr lang="en-US" dirty="0" smtClean="0"/>
              <a:t>growths.</a:t>
            </a:r>
          </a:p>
        </p:txBody>
      </p:sp>
      <p:sp>
        <p:nvSpPr>
          <p:cNvPr id="4" name="מלבן 3"/>
          <p:cNvSpPr/>
          <p:nvPr/>
        </p:nvSpPr>
        <p:spPr>
          <a:xfrm>
            <a:off x="3312705" y="6384590"/>
            <a:ext cx="5814392" cy="307777"/>
          </a:xfrm>
          <a:prstGeom prst="rect">
            <a:avLst/>
          </a:prstGeom>
        </p:spPr>
        <p:txBody>
          <a:bodyPr wrap="square">
            <a:spAutoFit/>
          </a:bodyPr>
          <a:lstStyle/>
          <a:p>
            <a:r>
              <a:rPr lang="en-US" sz="1400" dirty="0"/>
              <a:t>Angiogenesis: </a:t>
            </a:r>
            <a:r>
              <a:rPr lang="en-US" sz="1400" dirty="0" err="1"/>
              <a:t>Tumorigenesis</a:t>
            </a:r>
            <a:r>
              <a:rPr lang="en-US" sz="1400" dirty="0"/>
              <a:t> and the </a:t>
            </a:r>
            <a:r>
              <a:rPr lang="en-US" sz="1400" dirty="0" err="1"/>
              <a:t>angiogenic</a:t>
            </a:r>
            <a:r>
              <a:rPr lang="en-US" sz="1400" dirty="0"/>
              <a:t> </a:t>
            </a:r>
            <a:r>
              <a:rPr lang="en-US" sz="1400" dirty="0" smtClean="0"/>
              <a:t>switch, Nature Review 2003</a:t>
            </a:r>
            <a:endParaRPr lang="he-IL" sz="1400"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28</a:t>
            </a:fld>
            <a:endParaRPr lang="he-IL"/>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058"/>
          <a:stretch/>
        </p:blipFill>
        <p:spPr bwMode="auto">
          <a:xfrm>
            <a:off x="5589276" y="52690"/>
            <a:ext cx="3508342" cy="109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t"/>
          <a:lstStyle/>
          <a:p>
            <a:pPr rtl="0"/>
            <a:r>
              <a:rPr lang="en-US" dirty="0" smtClean="0"/>
              <a:t>Hallmark 5:</a:t>
            </a:r>
            <a:br>
              <a:rPr lang="en-US" dirty="0" smtClean="0"/>
            </a:br>
            <a:r>
              <a:rPr lang="en-US" b="1" dirty="0"/>
              <a:t>Sustained Angiogenesis</a:t>
            </a:r>
            <a:endParaRPr lang="he-IL" dirty="0"/>
          </a:p>
        </p:txBody>
      </p:sp>
      <p:sp>
        <p:nvSpPr>
          <p:cNvPr id="4" name="מלבן 3"/>
          <p:cNvSpPr/>
          <p:nvPr/>
        </p:nvSpPr>
        <p:spPr>
          <a:xfrm>
            <a:off x="3312705" y="6384590"/>
            <a:ext cx="5814392" cy="307777"/>
          </a:xfrm>
          <a:prstGeom prst="rect">
            <a:avLst/>
          </a:prstGeom>
        </p:spPr>
        <p:txBody>
          <a:bodyPr wrap="square">
            <a:spAutoFit/>
          </a:bodyPr>
          <a:lstStyle/>
          <a:p>
            <a:r>
              <a:rPr lang="en-US" sz="1400" dirty="0"/>
              <a:t>Angiogenesis: </a:t>
            </a:r>
            <a:r>
              <a:rPr lang="en-US" sz="1400" dirty="0" err="1"/>
              <a:t>Tumorigenesis</a:t>
            </a:r>
            <a:r>
              <a:rPr lang="en-US" sz="1400" dirty="0"/>
              <a:t> and the </a:t>
            </a:r>
            <a:r>
              <a:rPr lang="en-US" sz="1400" dirty="0" err="1"/>
              <a:t>angiogenic</a:t>
            </a:r>
            <a:r>
              <a:rPr lang="en-US" sz="1400" dirty="0"/>
              <a:t> </a:t>
            </a:r>
            <a:r>
              <a:rPr lang="en-US" sz="1400" dirty="0" smtClean="0"/>
              <a:t>switch, Nature Review 2003</a:t>
            </a:r>
            <a:endParaRPr lang="he-IL" sz="1400"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29</a:t>
            </a:fld>
            <a:endParaRPr lang="he-IL"/>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5316245" cy="489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42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lstStyle/>
          <a:p>
            <a:pPr rtl="0"/>
            <a:r>
              <a:rPr lang="en-US" dirty="0" smtClean="0"/>
              <a:t>Introduction to Cancer</a:t>
            </a:r>
            <a:endParaRPr lang="he-IL" dirty="0"/>
          </a:p>
        </p:txBody>
      </p:sp>
      <p:sp>
        <p:nvSpPr>
          <p:cNvPr id="3" name="מציין מיקום תוכן 2"/>
          <p:cNvSpPr>
            <a:spLocks noGrp="1"/>
          </p:cNvSpPr>
          <p:nvPr>
            <p:ph idx="1"/>
          </p:nvPr>
        </p:nvSpPr>
        <p:spPr/>
        <p:txBody>
          <a:bodyPr>
            <a:normAutofit/>
          </a:bodyPr>
          <a:lstStyle/>
          <a:p>
            <a:pPr algn="l" rtl="0"/>
            <a:r>
              <a:rPr lang="en-US" sz="2800" b="1" i="1" dirty="0" smtClean="0"/>
              <a:t>Cancer</a:t>
            </a:r>
            <a:r>
              <a:rPr lang="en-US" sz="2800" dirty="0" smtClean="0"/>
              <a:t> </a:t>
            </a:r>
            <a:r>
              <a:rPr lang="en-US" sz="2800" dirty="0"/>
              <a:t>is a group of diseases in which cells divide and grow uncontrollably, forming malignant tumors, and invade nearby parts of the </a:t>
            </a:r>
            <a:r>
              <a:rPr lang="en-US" sz="2800" dirty="0" smtClean="0"/>
              <a:t>body.</a:t>
            </a:r>
          </a:p>
          <a:p>
            <a:pPr algn="l" rtl="0"/>
            <a:endParaRPr lang="en-US" sz="2800" dirty="0" smtClean="0"/>
          </a:p>
          <a:p>
            <a:pPr algn="l" rtl="0"/>
            <a:endParaRPr lang="en-US" sz="2800" dirty="0" smtClean="0"/>
          </a:p>
          <a:p>
            <a:pPr algn="l" rtl="0"/>
            <a:endParaRPr lang="he-IL" sz="2800" dirty="0"/>
          </a:p>
        </p:txBody>
      </p:sp>
      <p:pic>
        <p:nvPicPr>
          <p:cNvPr id="5122" name="Picture 2" descr="D:\Users\DN\Pictures\crukmig_1000img-12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002" y="3501008"/>
            <a:ext cx="4248472" cy="3034623"/>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6B40EF78-2C0D-46A8-BDAF-870AEF0D6715}" type="slidenum">
              <a:rPr lang="he-IL" smtClean="0"/>
              <a:t>3</a:t>
            </a:fld>
            <a:endParaRPr lang="he-IL"/>
          </a:p>
        </p:txBody>
      </p:sp>
    </p:spTree>
    <p:extLst>
      <p:ext uri="{BB962C8B-B14F-4D97-AF65-F5344CB8AC3E}">
        <p14:creationId xmlns:p14="http://schemas.microsoft.com/office/powerpoint/2010/main" val="120150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5:</a:t>
            </a:r>
            <a:br>
              <a:rPr lang="en-US" dirty="0" smtClean="0"/>
            </a:br>
            <a:r>
              <a:rPr lang="en-US" b="1" dirty="0"/>
              <a:t>Sustained Angiogenesis</a:t>
            </a:r>
            <a:endParaRPr lang="he-IL" dirty="0"/>
          </a:p>
        </p:txBody>
      </p:sp>
      <p:sp>
        <p:nvSpPr>
          <p:cNvPr id="3" name="מציין מיקום תוכן 2"/>
          <p:cNvSpPr>
            <a:spLocks noGrp="1"/>
          </p:cNvSpPr>
          <p:nvPr>
            <p:ph idx="1"/>
          </p:nvPr>
        </p:nvSpPr>
        <p:spPr/>
        <p:txBody>
          <a:bodyPr/>
          <a:lstStyle/>
          <a:p>
            <a:pPr algn="l" rtl="0"/>
            <a:r>
              <a:rPr lang="en-US" dirty="0"/>
              <a:t>Tumors appear to activate the </a:t>
            </a:r>
            <a:r>
              <a:rPr lang="en-US" dirty="0" err="1"/>
              <a:t>angiogenic</a:t>
            </a:r>
            <a:r>
              <a:rPr lang="en-US" dirty="0"/>
              <a:t> switch by changing the balance of angiogenesis inducers and countervailing </a:t>
            </a:r>
            <a:r>
              <a:rPr lang="en-US" dirty="0" smtClean="0"/>
              <a:t>inhibitors. </a:t>
            </a:r>
            <a:r>
              <a:rPr lang="en-US" dirty="0"/>
              <a:t>One common strategy for shifting the balance involves altered gene </a:t>
            </a:r>
            <a:r>
              <a:rPr lang="en-US" dirty="0" smtClean="0"/>
              <a:t>transcription.</a:t>
            </a:r>
            <a:endParaRPr lang="he-IL" dirty="0"/>
          </a:p>
        </p:txBody>
      </p:sp>
      <p:pic>
        <p:nvPicPr>
          <p:cNvPr id="7171" name="Picture 3" descr="D:\Users\DN\Pictures\nrc1093-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83023"/>
            <a:ext cx="3888432" cy="2605249"/>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3312705" y="6384590"/>
            <a:ext cx="5814392" cy="307777"/>
          </a:xfrm>
          <a:prstGeom prst="rect">
            <a:avLst/>
          </a:prstGeom>
        </p:spPr>
        <p:txBody>
          <a:bodyPr wrap="square">
            <a:spAutoFit/>
          </a:bodyPr>
          <a:lstStyle/>
          <a:p>
            <a:r>
              <a:rPr lang="en-US" sz="1400" dirty="0"/>
              <a:t>Angiogenesis: </a:t>
            </a:r>
            <a:r>
              <a:rPr lang="en-US" sz="1400" dirty="0" err="1"/>
              <a:t>Tumorigenesis</a:t>
            </a:r>
            <a:r>
              <a:rPr lang="en-US" sz="1400" dirty="0"/>
              <a:t> and the </a:t>
            </a:r>
            <a:r>
              <a:rPr lang="en-US" sz="1400" dirty="0" err="1"/>
              <a:t>angiogenic</a:t>
            </a:r>
            <a:r>
              <a:rPr lang="en-US" sz="1400" dirty="0"/>
              <a:t> </a:t>
            </a:r>
            <a:r>
              <a:rPr lang="en-US" sz="1400" dirty="0" smtClean="0"/>
              <a:t>switch, Nature Review 2003</a:t>
            </a:r>
            <a:endParaRPr lang="he-IL" sz="1400"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30</a:t>
            </a:fld>
            <a:endParaRPr lang="he-IL"/>
          </a:p>
        </p:txBody>
      </p:sp>
    </p:spTree>
    <p:extLst>
      <p:ext uri="{BB962C8B-B14F-4D97-AF65-F5344CB8AC3E}">
        <p14:creationId xmlns:p14="http://schemas.microsoft.com/office/powerpoint/2010/main" val="154204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5:</a:t>
            </a:r>
            <a:br>
              <a:rPr lang="en-US" dirty="0" smtClean="0"/>
            </a:br>
            <a:r>
              <a:rPr lang="en-US" b="1" dirty="0"/>
              <a:t>Sustained Angiogenesis</a:t>
            </a:r>
            <a:endParaRPr lang="he-IL" dirty="0"/>
          </a:p>
        </p:txBody>
      </p:sp>
      <p:sp>
        <p:nvSpPr>
          <p:cNvPr id="3" name="מציין מיקום תוכן 2"/>
          <p:cNvSpPr>
            <a:spLocks noGrp="1"/>
          </p:cNvSpPr>
          <p:nvPr>
            <p:ph idx="1"/>
          </p:nvPr>
        </p:nvSpPr>
        <p:spPr>
          <a:xfrm>
            <a:off x="1005840" y="1901953"/>
            <a:ext cx="7454592" cy="4127627"/>
          </a:xfrm>
        </p:spPr>
        <p:txBody>
          <a:bodyPr>
            <a:normAutofit/>
          </a:bodyPr>
          <a:lstStyle/>
          <a:p>
            <a:pPr algn="l" rtl="0"/>
            <a:r>
              <a:rPr lang="en-US" dirty="0"/>
              <a:t>T</a:t>
            </a:r>
            <a:r>
              <a:rPr lang="en-US" dirty="0" smtClean="0"/>
              <a:t>umor </a:t>
            </a:r>
            <a:r>
              <a:rPr lang="en-US" dirty="0"/>
              <a:t>angiogenesis offers a uniquely attractive </a:t>
            </a:r>
            <a:r>
              <a:rPr lang="en-US" i="1" dirty="0">
                <a:solidFill>
                  <a:schemeClr val="accent1"/>
                </a:solidFill>
              </a:rPr>
              <a:t>therapeutic target</a:t>
            </a:r>
            <a:r>
              <a:rPr lang="en-US" dirty="0"/>
              <a:t>, indeed one that is shared in common by most and perhaps all types of human tumors. </a:t>
            </a:r>
            <a:endParaRPr lang="en-US" dirty="0" smtClean="0"/>
          </a:p>
          <a:p>
            <a:pPr algn="l" rtl="0"/>
            <a:r>
              <a:rPr lang="en-US" dirty="0" smtClean="0"/>
              <a:t>The </a:t>
            </a:r>
            <a:r>
              <a:rPr lang="en-US" dirty="0"/>
              <a:t>next decade will </a:t>
            </a:r>
            <a:r>
              <a:rPr lang="en-US" dirty="0" smtClean="0"/>
              <a:t>probably produce </a:t>
            </a:r>
            <a:r>
              <a:rPr lang="en-US" dirty="0"/>
              <a:t>a catalog of the </a:t>
            </a:r>
            <a:r>
              <a:rPr lang="en-US" dirty="0" err="1"/>
              <a:t>angiogenic</a:t>
            </a:r>
            <a:r>
              <a:rPr lang="en-US" dirty="0"/>
              <a:t> regulatory molecules expressed by different types of </a:t>
            </a:r>
            <a:r>
              <a:rPr lang="en-US" dirty="0" smtClean="0"/>
              <a:t>tumors.</a:t>
            </a:r>
          </a:p>
          <a:p>
            <a:pPr algn="l" rtl="0"/>
            <a:r>
              <a:rPr lang="en-US" dirty="0" smtClean="0"/>
              <a:t>Will a single anti-</a:t>
            </a:r>
            <a:r>
              <a:rPr lang="en-US" dirty="0" err="1" smtClean="0"/>
              <a:t>angiogenic</a:t>
            </a:r>
            <a:r>
              <a:rPr lang="en-US" dirty="0" smtClean="0"/>
              <a:t> </a:t>
            </a:r>
            <a:r>
              <a:rPr lang="en-US" dirty="0"/>
              <a:t>therapeutic will suffice to treat all tumor types, or whether an ensemble of such therapeutics will need to be developed, each responding to a distinct program of angiogenesis that has been developed by a specific class of human </a:t>
            </a:r>
            <a:r>
              <a:rPr lang="en-US" dirty="0" smtClean="0"/>
              <a:t>tumors ?</a:t>
            </a:r>
            <a:endParaRPr lang="he-IL" dirty="0"/>
          </a:p>
        </p:txBody>
      </p:sp>
      <p:sp>
        <p:nvSpPr>
          <p:cNvPr id="4" name="מלבן 3"/>
          <p:cNvSpPr/>
          <p:nvPr/>
        </p:nvSpPr>
        <p:spPr>
          <a:xfrm>
            <a:off x="3312705" y="6384590"/>
            <a:ext cx="5814392" cy="307777"/>
          </a:xfrm>
          <a:prstGeom prst="rect">
            <a:avLst/>
          </a:prstGeom>
        </p:spPr>
        <p:txBody>
          <a:bodyPr wrap="square">
            <a:spAutoFit/>
          </a:bodyPr>
          <a:lstStyle/>
          <a:p>
            <a:r>
              <a:rPr lang="en-US" sz="1400" dirty="0"/>
              <a:t>Angiogenesis: </a:t>
            </a:r>
            <a:r>
              <a:rPr lang="en-US" sz="1400" dirty="0" err="1"/>
              <a:t>Tumorigenesis</a:t>
            </a:r>
            <a:r>
              <a:rPr lang="en-US" sz="1400" dirty="0"/>
              <a:t> and the </a:t>
            </a:r>
            <a:r>
              <a:rPr lang="en-US" sz="1400" dirty="0" err="1"/>
              <a:t>angiogenic</a:t>
            </a:r>
            <a:r>
              <a:rPr lang="en-US" sz="1400" dirty="0"/>
              <a:t> </a:t>
            </a:r>
            <a:r>
              <a:rPr lang="en-US" sz="1400" dirty="0" smtClean="0"/>
              <a:t>switch, Nature Review 2003</a:t>
            </a:r>
            <a:endParaRPr lang="he-IL" sz="1400"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31</a:t>
            </a:fld>
            <a:endParaRPr lang="he-IL"/>
          </a:p>
        </p:txBody>
      </p:sp>
      <p:pic>
        <p:nvPicPr>
          <p:cNvPr id="18434" name="Picture 2" descr="Anti-angiogenesis To Fight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16632"/>
            <a:ext cx="2056014" cy="165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48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6:</a:t>
            </a:r>
            <a:br>
              <a:rPr lang="en-US" dirty="0" smtClean="0"/>
            </a:br>
            <a:r>
              <a:rPr lang="en-US" b="1" dirty="0"/>
              <a:t>Tissue Invasion and Metastasis</a:t>
            </a:r>
            <a:endParaRPr lang="he-IL" dirty="0"/>
          </a:p>
        </p:txBody>
      </p:sp>
      <p:sp>
        <p:nvSpPr>
          <p:cNvPr id="7" name="מציין מיקום תוכן 6"/>
          <p:cNvSpPr>
            <a:spLocks noGrp="1"/>
          </p:cNvSpPr>
          <p:nvPr>
            <p:ph idx="1"/>
          </p:nvPr>
        </p:nvSpPr>
        <p:spPr>
          <a:xfrm>
            <a:off x="1005840" y="1901953"/>
            <a:ext cx="5510376" cy="4127627"/>
          </a:xfrm>
        </p:spPr>
        <p:txBody>
          <a:bodyPr>
            <a:normAutofit/>
          </a:bodyPr>
          <a:lstStyle/>
          <a:p>
            <a:pPr algn="l" rtl="0"/>
            <a:r>
              <a:rPr lang="en-US" dirty="0" smtClean="0"/>
              <a:t>At a certain point during </a:t>
            </a:r>
            <a:r>
              <a:rPr lang="en-US" dirty="0"/>
              <a:t>the development of most types of human cancer, primary tumor masses spawn pioneer cells that move out, invade adjacent tissues, </a:t>
            </a:r>
            <a:r>
              <a:rPr lang="en-US" dirty="0" smtClean="0"/>
              <a:t>and </a:t>
            </a:r>
            <a:r>
              <a:rPr lang="en-US" dirty="0"/>
              <a:t>travel to distant sites where they may succeed in founding new colonies</a:t>
            </a:r>
            <a:r>
              <a:rPr lang="en-US" dirty="0" smtClean="0"/>
              <a:t>.</a:t>
            </a:r>
          </a:p>
          <a:p>
            <a:pPr algn="l" rtl="0"/>
            <a:r>
              <a:rPr lang="en-US" dirty="0" smtClean="0"/>
              <a:t>These </a:t>
            </a:r>
            <a:r>
              <a:rPr lang="en-US" dirty="0"/>
              <a:t>distant settlements of tumor </a:t>
            </a:r>
            <a:r>
              <a:rPr lang="en-US" dirty="0" smtClean="0"/>
              <a:t>cells - </a:t>
            </a:r>
            <a:r>
              <a:rPr lang="en-US" b="1" dirty="0" smtClean="0"/>
              <a:t>metastase</a:t>
            </a:r>
            <a:r>
              <a:rPr lang="en-US" dirty="0" smtClean="0"/>
              <a:t>s - are </a:t>
            </a:r>
            <a:r>
              <a:rPr lang="en-US" dirty="0"/>
              <a:t>the cause of 90% of human cancer </a:t>
            </a:r>
            <a:r>
              <a:rPr lang="en-US" dirty="0" smtClean="0"/>
              <a:t>deaths</a:t>
            </a:r>
          </a:p>
          <a:p>
            <a:pPr algn="l" rtl="0"/>
            <a:r>
              <a:rPr lang="en-US" dirty="0"/>
              <a:t>The capability for invasion and metastasis enables cancer cells to </a:t>
            </a:r>
            <a:r>
              <a:rPr lang="en-US" dirty="0" smtClean="0"/>
              <a:t>colonize </a:t>
            </a:r>
            <a:r>
              <a:rPr lang="en-US" dirty="0"/>
              <a:t>new terrain in the body </a:t>
            </a:r>
            <a:r>
              <a:rPr lang="en-US" dirty="0" smtClean="0"/>
              <a:t>where nutrients </a:t>
            </a:r>
            <a:r>
              <a:rPr lang="en-US" dirty="0"/>
              <a:t>and space are not limiting.</a:t>
            </a:r>
            <a:endParaRPr lang="he-IL"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32</a:t>
            </a:fld>
            <a:endParaRPr lang="he-IL"/>
          </a:p>
        </p:txBody>
      </p:sp>
      <p:pic>
        <p:nvPicPr>
          <p:cNvPr id="4098" name="Picture 2" descr="D:\Users\DN\Pictures\crukmig_1000img-12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861048"/>
            <a:ext cx="24765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8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6:</a:t>
            </a:r>
            <a:br>
              <a:rPr lang="en-US" dirty="0" smtClean="0"/>
            </a:br>
            <a:r>
              <a:rPr lang="en-US" b="1" dirty="0"/>
              <a:t>Tissue Invasion and Metastasis</a:t>
            </a:r>
            <a:endParaRPr lang="he-IL" dirty="0"/>
          </a:p>
        </p:txBody>
      </p:sp>
      <p:sp>
        <p:nvSpPr>
          <p:cNvPr id="7" name="מציין מיקום תוכן 6"/>
          <p:cNvSpPr>
            <a:spLocks noGrp="1"/>
          </p:cNvSpPr>
          <p:nvPr>
            <p:ph idx="1"/>
          </p:nvPr>
        </p:nvSpPr>
        <p:spPr>
          <a:xfrm>
            <a:off x="1005840" y="1901953"/>
            <a:ext cx="5510376" cy="4127627"/>
          </a:xfrm>
        </p:spPr>
        <p:txBody>
          <a:bodyPr>
            <a:normAutofit/>
          </a:bodyPr>
          <a:lstStyle/>
          <a:p>
            <a:pPr algn="l" rtl="0"/>
            <a:r>
              <a:rPr lang="en-US" dirty="0" smtClean="0"/>
              <a:t>To acquire metastatic capabilities, cancer </a:t>
            </a:r>
            <a:r>
              <a:rPr lang="en-US" dirty="0"/>
              <a:t>cells typically </a:t>
            </a:r>
            <a:r>
              <a:rPr lang="en-US" dirty="0" smtClean="0"/>
              <a:t>develop </a:t>
            </a:r>
            <a:r>
              <a:rPr lang="en-US" dirty="0"/>
              <a:t>alterations in their shape as well as in their attachment to other cells and to the extracellular matrix (ECM</a:t>
            </a:r>
            <a:r>
              <a:rPr lang="en-US" dirty="0" smtClean="0"/>
              <a:t>).</a:t>
            </a:r>
          </a:p>
          <a:p>
            <a:pPr algn="l" rtl="0"/>
            <a:r>
              <a:rPr lang="en-US" dirty="0" smtClean="0"/>
              <a:t>Down-regulation of adhesion molecules like E-cadherin enables tumorous cells to detach from the primary tumor.</a:t>
            </a:r>
          </a:p>
          <a:p>
            <a:pPr algn="l" rtl="0"/>
            <a:r>
              <a:rPr lang="en-US" dirty="0" smtClean="0"/>
              <a:t>The ability to metastasize and the potential target locations may depend on additional gene expression alternations acquired by different cell sub-populations in the primary tumor.</a:t>
            </a:r>
            <a:endParaRPr lang="he-IL"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33</a:t>
            </a:fld>
            <a:endParaRPr lang="he-IL"/>
          </a:p>
        </p:txBody>
      </p:sp>
      <p:pic>
        <p:nvPicPr>
          <p:cNvPr id="4098" name="Picture 2" descr="D:\Users\DN\Pictures\crukmig_1000img-12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861048"/>
            <a:ext cx="24765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6:</a:t>
            </a:r>
            <a:br>
              <a:rPr lang="en-US" dirty="0" smtClean="0"/>
            </a:br>
            <a:r>
              <a:rPr lang="en-US" b="1" dirty="0"/>
              <a:t>Tissue Invasion and Metastasis</a:t>
            </a:r>
            <a:endParaRPr lang="he-IL"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34</a:t>
            </a:fld>
            <a:endParaRPr lang="he-IL"/>
          </a:p>
        </p:txBody>
      </p:sp>
      <p:sp>
        <p:nvSpPr>
          <p:cNvPr id="3" name="מציין מיקום תוכן 2"/>
          <p:cNvSpPr>
            <a:spLocks noGrp="1"/>
          </p:cNvSpPr>
          <p:nvPr>
            <p:ph idx="1"/>
          </p:nvPr>
        </p:nvSpPr>
        <p:spPr/>
        <p:txBody>
          <a:bodyPr/>
          <a:lstStyle/>
          <a:p>
            <a:endParaRPr lang="he-IL"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09" t="23310" r="25611" b="3465"/>
          <a:stretch/>
        </p:blipFill>
        <p:spPr bwMode="auto">
          <a:xfrm>
            <a:off x="1110343" y="1730829"/>
            <a:ext cx="6825344" cy="465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295128" y="6389915"/>
            <a:ext cx="7848872" cy="261610"/>
          </a:xfrm>
          <a:prstGeom prst="rect">
            <a:avLst/>
          </a:prstGeom>
        </p:spPr>
        <p:txBody>
          <a:bodyPr wrap="square">
            <a:spAutoFit/>
          </a:bodyPr>
          <a:lstStyle/>
          <a:p>
            <a:pPr rtl="0"/>
            <a:r>
              <a:rPr lang="en-US" sz="1100" b="1" dirty="0" smtClean="0"/>
              <a:t>AACR </a:t>
            </a:r>
            <a:r>
              <a:rPr lang="en-US" sz="1100" b="1" dirty="0"/>
              <a:t>Centennial Series: The Biology of Cancer </a:t>
            </a:r>
            <a:r>
              <a:rPr lang="en-US" sz="1100" b="1" dirty="0" smtClean="0"/>
              <a:t>Metastasis: Historical Perspective , </a:t>
            </a:r>
            <a:r>
              <a:rPr lang="en-US" sz="1100" b="1" dirty="0" err="1" smtClean="0"/>
              <a:t>Fidler</a:t>
            </a:r>
            <a:r>
              <a:rPr lang="en-US" sz="1100" b="1" dirty="0" smtClean="0"/>
              <a:t> et. Al 2010</a:t>
            </a:r>
            <a:endParaRPr lang="he-IL" sz="1100" dirty="0"/>
          </a:p>
        </p:txBody>
      </p:sp>
    </p:spTree>
    <p:extLst>
      <p:ext uri="{BB962C8B-B14F-4D97-AF65-F5344CB8AC3E}">
        <p14:creationId xmlns:p14="http://schemas.microsoft.com/office/powerpoint/2010/main" val="286442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6:</a:t>
            </a:r>
            <a:br>
              <a:rPr lang="en-US" dirty="0" smtClean="0"/>
            </a:br>
            <a:r>
              <a:rPr lang="en-US" b="1" dirty="0"/>
              <a:t>Tissue Invasion and Metastasis</a:t>
            </a:r>
            <a:endParaRPr lang="he-IL"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35</a:t>
            </a:fld>
            <a:endParaRPr lang="he-IL"/>
          </a:p>
        </p:txBody>
      </p:sp>
      <p:sp>
        <p:nvSpPr>
          <p:cNvPr id="3" name="מציין מיקום תוכן 2"/>
          <p:cNvSpPr>
            <a:spLocks noGrp="1"/>
          </p:cNvSpPr>
          <p:nvPr>
            <p:ph idx="1"/>
          </p:nvPr>
        </p:nvSpPr>
        <p:spPr>
          <a:xfrm>
            <a:off x="1005840" y="1772816"/>
            <a:ext cx="7742624" cy="4127627"/>
          </a:xfrm>
        </p:spPr>
        <p:txBody>
          <a:bodyPr/>
          <a:lstStyle/>
          <a:p>
            <a:pPr algn="l" rtl="0"/>
            <a:r>
              <a:rPr lang="en-US" dirty="0"/>
              <a:t>The multistep process of invasion and metastasis has been schematized as a sequence of discrete steps, often termed the invasion-metastasis </a:t>
            </a:r>
            <a:r>
              <a:rPr lang="en-US" dirty="0" smtClean="0"/>
              <a:t>cascade.</a:t>
            </a:r>
          </a:p>
          <a:p>
            <a:pPr algn="l" rtl="0"/>
            <a:r>
              <a:rPr lang="en-US" dirty="0" smtClean="0"/>
              <a:t> </a:t>
            </a:r>
            <a:r>
              <a:rPr lang="en-US" dirty="0"/>
              <a:t>This depiction envisions a succession of cell-biologic changes, beginning with local invasion, then </a:t>
            </a:r>
            <a:r>
              <a:rPr lang="en-US" dirty="0" err="1"/>
              <a:t>intravasation</a:t>
            </a:r>
            <a:r>
              <a:rPr lang="en-US" dirty="0"/>
              <a:t> by cancer cells into nearby blood and lymphatic vessels, transit of cancer cells through the lymphatic and </a:t>
            </a:r>
            <a:r>
              <a:rPr lang="en-US" dirty="0" err="1"/>
              <a:t>hematogenous</a:t>
            </a:r>
            <a:r>
              <a:rPr lang="en-US" dirty="0"/>
              <a:t> systems, followed by escape of cancer cells from the </a:t>
            </a:r>
            <a:r>
              <a:rPr lang="en-US" dirty="0" err="1"/>
              <a:t>lumina</a:t>
            </a:r>
            <a:r>
              <a:rPr lang="en-US" dirty="0"/>
              <a:t> of such vessels into the parenchyma of distant tissues (extravasation), the formation of small nodules of cancer cells (</a:t>
            </a:r>
            <a:r>
              <a:rPr lang="en-US" dirty="0" err="1"/>
              <a:t>micrometastases</a:t>
            </a:r>
            <a:r>
              <a:rPr lang="en-US" dirty="0"/>
              <a:t>), and finally the growth of </a:t>
            </a:r>
            <a:r>
              <a:rPr lang="en-US" dirty="0" err="1"/>
              <a:t>micrometastatic</a:t>
            </a:r>
            <a:r>
              <a:rPr lang="en-US" dirty="0"/>
              <a:t> lesions into macroscopic tumors, this last step being termed “colonization.”</a:t>
            </a:r>
            <a:endParaRPr lang="he-IL" dirty="0"/>
          </a:p>
        </p:txBody>
      </p:sp>
      <p:pic>
        <p:nvPicPr>
          <p:cNvPr id="2150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09" t="23310" r="25611" b="3465"/>
          <a:stretch/>
        </p:blipFill>
        <p:spPr bwMode="auto">
          <a:xfrm flipH="1">
            <a:off x="7092280" y="5136840"/>
            <a:ext cx="1835696" cy="12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295128" y="6389915"/>
            <a:ext cx="7848872" cy="261610"/>
          </a:xfrm>
          <a:prstGeom prst="rect">
            <a:avLst/>
          </a:prstGeom>
        </p:spPr>
        <p:txBody>
          <a:bodyPr wrap="square">
            <a:spAutoFit/>
          </a:bodyPr>
          <a:lstStyle/>
          <a:p>
            <a:pPr rtl="0"/>
            <a:r>
              <a:rPr lang="en-US" sz="1100" b="1" dirty="0" smtClean="0"/>
              <a:t>AACR </a:t>
            </a:r>
            <a:r>
              <a:rPr lang="en-US" sz="1100" b="1" dirty="0"/>
              <a:t>Centennial Series: The Biology of Cancer </a:t>
            </a:r>
            <a:r>
              <a:rPr lang="en-US" sz="1100" b="1" dirty="0" smtClean="0"/>
              <a:t>Metastasis: Historical Perspective , </a:t>
            </a:r>
            <a:r>
              <a:rPr lang="en-US" sz="1100" b="1" dirty="0" err="1" smtClean="0"/>
              <a:t>Fidler</a:t>
            </a:r>
            <a:r>
              <a:rPr lang="en-US" sz="1100" b="1" dirty="0" smtClean="0"/>
              <a:t> et. Al 2010</a:t>
            </a:r>
            <a:endParaRPr lang="he-IL" sz="1100" dirty="0"/>
          </a:p>
        </p:txBody>
      </p:sp>
    </p:spTree>
    <p:extLst>
      <p:ext uri="{BB962C8B-B14F-4D97-AF65-F5344CB8AC3E}">
        <p14:creationId xmlns:p14="http://schemas.microsoft.com/office/powerpoint/2010/main" val="347193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Hallmark 6:</a:t>
            </a:r>
            <a:br>
              <a:rPr lang="en-US" dirty="0" smtClean="0"/>
            </a:br>
            <a:r>
              <a:rPr lang="en-US" b="1" dirty="0"/>
              <a:t>Tissue Invasion and Metastasis</a:t>
            </a:r>
            <a:endParaRPr lang="he-IL"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36</a:t>
            </a:fld>
            <a:endParaRPr lang="he-IL"/>
          </a:p>
        </p:txBody>
      </p:sp>
      <p:sp>
        <p:nvSpPr>
          <p:cNvPr id="3" name="מציין מיקום תוכן 2"/>
          <p:cNvSpPr>
            <a:spLocks noGrp="1"/>
          </p:cNvSpPr>
          <p:nvPr>
            <p:ph idx="1"/>
          </p:nvPr>
        </p:nvSpPr>
        <p:spPr/>
        <p:txBody>
          <a:bodyPr>
            <a:normAutofit/>
          </a:bodyPr>
          <a:lstStyle/>
          <a:p>
            <a:pPr algn="l" rtl="0"/>
            <a:r>
              <a:rPr lang="en-US" dirty="0" smtClean="0"/>
              <a:t>NEW: A </a:t>
            </a:r>
            <a:r>
              <a:rPr lang="en-US" dirty="0"/>
              <a:t>developmental regulatory program, referred to as the “epithelial-</a:t>
            </a:r>
            <a:r>
              <a:rPr lang="en-US" dirty="0" err="1"/>
              <a:t>mesenchymal</a:t>
            </a:r>
            <a:r>
              <a:rPr lang="en-US" dirty="0"/>
              <a:t> transition” (EMT), has become prominently implicated as a means by which transformed epithelial cells can acquire the abilities to invade, to resist apoptosis, and to disseminate </a:t>
            </a:r>
            <a:r>
              <a:rPr lang="en-US" dirty="0" smtClean="0"/>
              <a:t>.</a:t>
            </a:r>
          </a:p>
          <a:p>
            <a:pPr algn="l" rtl="0"/>
            <a:r>
              <a:rPr lang="en-US" dirty="0" smtClean="0"/>
              <a:t>By </a:t>
            </a:r>
            <a:r>
              <a:rPr lang="en-US" dirty="0"/>
              <a:t>co-opting a process involved in various steps of embryonic morphogenesis and wound healing, carcinoma cells can </a:t>
            </a:r>
            <a:r>
              <a:rPr lang="en-US" dirty="0" smtClean="0"/>
              <a:t>acquire </a:t>
            </a:r>
            <a:r>
              <a:rPr lang="en-US" dirty="0"/>
              <a:t>multiple attributes that enable invasion and metastasis</a:t>
            </a:r>
            <a:r>
              <a:rPr lang="en-US" dirty="0" smtClean="0"/>
              <a:t>.</a:t>
            </a:r>
          </a:p>
          <a:p>
            <a:pPr algn="l" rtl="0"/>
            <a:r>
              <a:rPr lang="en-US" dirty="0"/>
              <a:t>A set </a:t>
            </a:r>
            <a:r>
              <a:rPr lang="en-US" dirty="0" smtClean="0"/>
              <a:t>transcriptional factors orchestrate </a:t>
            </a:r>
            <a:r>
              <a:rPr lang="en-US" dirty="0"/>
              <a:t>the EMT and related migratory processes during </a:t>
            </a:r>
            <a:r>
              <a:rPr lang="en-US" dirty="0" smtClean="0"/>
              <a:t>embryogenesis. These </a:t>
            </a:r>
            <a:r>
              <a:rPr lang="en-US" dirty="0"/>
              <a:t>transcriptional regulators are expressed in various combinations in a number of malignant tumor types </a:t>
            </a:r>
            <a:r>
              <a:rPr lang="en-US" dirty="0" smtClean="0"/>
              <a:t>.</a:t>
            </a:r>
            <a:endParaRPr lang="he-IL" dirty="0"/>
          </a:p>
        </p:txBody>
      </p:sp>
    </p:spTree>
    <p:extLst>
      <p:ext uri="{BB962C8B-B14F-4D97-AF65-F5344CB8AC3E}">
        <p14:creationId xmlns:p14="http://schemas.microsoft.com/office/powerpoint/2010/main" val="259554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1143000" y="476672"/>
            <a:ext cx="6858000" cy="2667000"/>
          </a:xfrm>
        </p:spPr>
        <p:txBody>
          <a:bodyPr anchor="t">
            <a:normAutofit/>
          </a:bodyPr>
          <a:lstStyle/>
          <a:p>
            <a:r>
              <a:rPr lang="en-US" sz="3600" b="1" dirty="0"/>
              <a:t>Alternative Pathways to Cancer</a:t>
            </a:r>
            <a:endParaRPr lang="he-IL" sz="3600"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37</a:t>
            </a:fld>
            <a:endParaRPr lang="he-IL"/>
          </a:p>
        </p:txBody>
      </p:sp>
      <p:pic>
        <p:nvPicPr>
          <p:cNvPr id="22530" name="Picture 2" descr="D:\DropBox\Docs\Talks\Hallmarks of cancer\Hallsmarks Of Cancer Pape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9428"/>
            <a:ext cx="5256584" cy="54537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0112" y="1124744"/>
            <a:ext cx="3456384" cy="5232202"/>
          </a:xfrm>
          <a:prstGeom prst="rect">
            <a:avLst/>
          </a:prstGeom>
          <a:noFill/>
        </p:spPr>
        <p:txBody>
          <a:bodyPr wrap="square" rtlCol="1">
            <a:spAutoFit/>
          </a:bodyPr>
          <a:lstStyle/>
          <a:p>
            <a:pPr algn="l" rtl="0"/>
            <a:r>
              <a:rPr lang="en-US" sz="1400" b="1" dirty="0" smtClean="0"/>
              <a:t>Parallel </a:t>
            </a:r>
            <a:r>
              <a:rPr lang="en-US" sz="1400" b="1" dirty="0"/>
              <a:t>Pathways of </a:t>
            </a:r>
            <a:r>
              <a:rPr lang="en-US" sz="1400" b="1" dirty="0" err="1" smtClean="0"/>
              <a:t>Tumorigenesis</a:t>
            </a:r>
            <a:endParaRPr lang="en-US" sz="1400" b="1" dirty="0" smtClean="0"/>
          </a:p>
          <a:p>
            <a:pPr algn="l" rtl="0"/>
            <a:endParaRPr lang="en-US" sz="1400" dirty="0"/>
          </a:p>
          <a:p>
            <a:pPr algn="l" rtl="0"/>
            <a:r>
              <a:rPr lang="en-US" sz="1600" dirty="0" smtClean="0"/>
              <a:t>While </a:t>
            </a:r>
            <a:r>
              <a:rPr lang="en-US" sz="1600" dirty="0"/>
              <a:t>we believe that virtually all cancers must acquire the same six hallmark capabilities (A), their means of doing so will vary significantly, both mechanistically </a:t>
            </a:r>
            <a:r>
              <a:rPr lang="en-US" sz="1600" dirty="0" smtClean="0"/>
              <a:t>and </a:t>
            </a:r>
            <a:r>
              <a:rPr lang="en-US" sz="1600" dirty="0"/>
              <a:t>chronologically (B). </a:t>
            </a:r>
            <a:endParaRPr lang="en-US" sz="1600" dirty="0" smtClean="0"/>
          </a:p>
          <a:p>
            <a:pPr algn="l" rtl="0"/>
            <a:endParaRPr lang="en-US" sz="1400" dirty="0"/>
          </a:p>
          <a:p>
            <a:pPr algn="l" rtl="0"/>
            <a:r>
              <a:rPr lang="en-US" sz="1400" dirty="0" smtClean="0"/>
              <a:t>Thus</a:t>
            </a:r>
            <a:r>
              <a:rPr lang="en-US" sz="1400" dirty="0"/>
              <a:t>, the order in which these capabilities are acquired seems likely be quite variable across the spectrum of cancer types and subtypes. Moreover, in some tumors, a particular genetic lesion may confer several capabilities simultaneously, decreasing the number of distinct mutational steps required to complete </a:t>
            </a:r>
            <a:r>
              <a:rPr lang="en-US" sz="1400" dirty="0" err="1"/>
              <a:t>tumorigenesis</a:t>
            </a:r>
            <a:r>
              <a:rPr lang="en-US" sz="1400" dirty="0" smtClean="0"/>
              <a:t>.</a:t>
            </a:r>
          </a:p>
          <a:p>
            <a:pPr algn="l" rtl="0"/>
            <a:endParaRPr lang="en-US" sz="1400" dirty="0" smtClean="0"/>
          </a:p>
          <a:p>
            <a:pPr algn="l" rtl="0"/>
            <a:r>
              <a:rPr lang="en-US" sz="1400" dirty="0" smtClean="0"/>
              <a:t>In </a:t>
            </a:r>
            <a:r>
              <a:rPr lang="en-US" sz="1400" dirty="0"/>
              <a:t>other tumors, a capability may only be acquired through the collaboration of two or more distinct genetic changes, thereby increasing the total number necessary for completion of tumor progression. </a:t>
            </a:r>
            <a:endParaRPr lang="he-IL" sz="1400" dirty="0"/>
          </a:p>
        </p:txBody>
      </p:sp>
    </p:spTree>
    <p:extLst>
      <p:ext uri="{BB962C8B-B14F-4D97-AF65-F5344CB8AC3E}">
        <p14:creationId xmlns:p14="http://schemas.microsoft.com/office/powerpoint/2010/main" val="53130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r>
              <a:rPr lang="en-US" sz="2800" dirty="0" smtClean="0"/>
              <a:t>The Next Generation </a:t>
            </a:r>
          </a:p>
          <a:p>
            <a:r>
              <a:rPr lang="en-US" sz="2800" dirty="0" smtClean="0"/>
              <a:t>2011</a:t>
            </a:r>
            <a:endParaRPr lang="he-IL" dirty="0"/>
          </a:p>
        </p:txBody>
      </p:sp>
      <p:sp>
        <p:nvSpPr>
          <p:cNvPr id="6" name="כותרת 3"/>
          <p:cNvSpPr txBox="1">
            <a:spLocks/>
          </p:cNvSpPr>
          <p:nvPr/>
        </p:nvSpPr>
        <p:spPr>
          <a:xfrm>
            <a:off x="1143000" y="2924944"/>
            <a:ext cx="6858000" cy="845840"/>
          </a:xfrm>
          <a:prstGeom prst="rect">
            <a:avLst/>
          </a:prstGeom>
        </p:spPr>
        <p:txBody>
          <a:bodyPr vert="horz" lIns="91440" tIns="45720" rIns="91440" bIns="45720" rtlCol="0" anchor="b">
            <a:normAutofit/>
          </a:bodyPr>
          <a:lstStyle>
            <a:lvl1pPr marL="0" indent="0" algn="ctr" defTabSz="914400" rtl="1" eaLnBrk="1" latinLnBrk="0" hangingPunct="1">
              <a:lnSpc>
                <a:spcPct val="90000"/>
              </a:lnSpc>
              <a:spcBef>
                <a:spcPct val="0"/>
              </a:spcBef>
              <a:buFont typeface="Arial" pitchFamily="34" charset="0"/>
              <a:buNone/>
              <a:defRPr sz="5200" b="0" kern="1200">
                <a:solidFill>
                  <a:schemeClr val="tx1"/>
                </a:solidFill>
                <a:latin typeface="+mj-lt"/>
                <a:ea typeface="+mj-ea"/>
                <a:cs typeface="+mj-cs"/>
              </a:defRPr>
            </a:lvl1pPr>
          </a:lstStyle>
          <a:p>
            <a:r>
              <a:rPr lang="en-US" i="1" dirty="0" smtClean="0">
                <a:effectLst>
                  <a:outerShdw blurRad="38100" dist="38100" dir="2700000" algn="tl">
                    <a:srgbClr val="000000">
                      <a:alpha val="43137"/>
                    </a:srgbClr>
                  </a:outerShdw>
                </a:effectLst>
              </a:rPr>
              <a:t>The Hallmarks of Cancer</a:t>
            </a:r>
            <a:endParaRPr lang="he-IL" i="1" dirty="0">
              <a:effectLst>
                <a:outerShdw blurRad="38100" dist="38100" dir="2700000" algn="tl">
                  <a:srgbClr val="000000">
                    <a:alpha val="43137"/>
                  </a:srgbClr>
                </a:outerShdw>
              </a:effectLst>
            </a:endParaRPr>
          </a:p>
        </p:txBody>
      </p:sp>
      <p:sp>
        <p:nvSpPr>
          <p:cNvPr id="7" name="מציין מיקום של מספר שקופית 6"/>
          <p:cNvSpPr>
            <a:spLocks noGrp="1"/>
          </p:cNvSpPr>
          <p:nvPr>
            <p:ph type="sldNum" sz="quarter" idx="12"/>
          </p:nvPr>
        </p:nvSpPr>
        <p:spPr/>
        <p:txBody>
          <a:bodyPr/>
          <a:lstStyle/>
          <a:p>
            <a:fld id="{6B40EF78-2C0D-46A8-BDAF-870AEF0D6715}" type="slidenum">
              <a:rPr lang="he-IL" smtClean="0"/>
              <a:t>38</a:t>
            </a:fld>
            <a:endParaRPr lang="he-IL"/>
          </a:p>
        </p:txBody>
      </p:sp>
    </p:spTree>
    <p:extLst>
      <p:ext uri="{BB962C8B-B14F-4D97-AF65-F5344CB8AC3E}">
        <p14:creationId xmlns:p14="http://schemas.microsoft.com/office/powerpoint/2010/main" val="98345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idx="1"/>
          </p:nvPr>
        </p:nvSpPr>
        <p:spPr>
          <a:xfrm>
            <a:off x="1005840" y="1901953"/>
            <a:ext cx="7598608" cy="4623391"/>
          </a:xfrm>
        </p:spPr>
        <p:txBody>
          <a:bodyPr>
            <a:normAutofit fontScale="92500"/>
          </a:bodyPr>
          <a:lstStyle/>
          <a:p>
            <a:pPr algn="l" rtl="0"/>
            <a:r>
              <a:rPr lang="en-US" dirty="0" smtClean="0"/>
              <a:t>The conception of the paper occurred in 1998 during the USA-Japan </a:t>
            </a:r>
            <a:r>
              <a:rPr lang="en-US" dirty="0"/>
              <a:t>Cancer Symposium, </a:t>
            </a:r>
            <a:r>
              <a:rPr lang="en-US" dirty="0" smtClean="0"/>
              <a:t> in Hawaii.</a:t>
            </a:r>
          </a:p>
          <a:p>
            <a:pPr algn="l" rtl="0"/>
            <a:r>
              <a:rPr lang="en-US" dirty="0"/>
              <a:t>Hanahan &amp; Weinberg skipped out on some lectures, with a day trip to hike into the dormant volcano Haleakala</a:t>
            </a:r>
            <a:r>
              <a:rPr lang="en-US" dirty="0" smtClean="0"/>
              <a:t>; During </a:t>
            </a:r>
            <a:r>
              <a:rPr lang="en-US" dirty="0"/>
              <a:t>the long day, discussions about </a:t>
            </a:r>
            <a:r>
              <a:rPr lang="en-US" dirty="0" smtClean="0"/>
              <a:t>cancer while </a:t>
            </a:r>
            <a:r>
              <a:rPr lang="en-US" dirty="0"/>
              <a:t>driving from sea level to 3600 meters</a:t>
            </a:r>
            <a:r>
              <a:rPr lang="en-US" dirty="0" smtClean="0"/>
              <a:t>, a </a:t>
            </a:r>
            <a:r>
              <a:rPr lang="en-US" dirty="0"/>
              <a:t>hike down into the crater</a:t>
            </a:r>
            <a:r>
              <a:rPr lang="en-US" dirty="0" smtClean="0"/>
              <a:t>, then </a:t>
            </a:r>
            <a:r>
              <a:rPr lang="en-US" dirty="0"/>
              <a:t>driving down to the shore and back</a:t>
            </a:r>
          </a:p>
          <a:p>
            <a:pPr algn="l" rtl="0"/>
            <a:r>
              <a:rPr lang="en-US" dirty="0" smtClean="0"/>
              <a:t>The idea was to find what are the underlying principles common to all cancer types.</a:t>
            </a:r>
          </a:p>
          <a:p>
            <a:pPr algn="l" rtl="0"/>
            <a:r>
              <a:rPr lang="en-US" dirty="0" smtClean="0"/>
              <a:t>By </a:t>
            </a:r>
            <a:r>
              <a:rPr lang="en-US" dirty="0"/>
              <a:t>November 2010, the </a:t>
            </a:r>
            <a:r>
              <a:rPr lang="en-US" dirty="0" smtClean="0"/>
              <a:t>paper had </a:t>
            </a:r>
            <a:r>
              <a:rPr lang="en-US" dirty="0"/>
              <a:t>been referenced over 10,000 times by other research papers, and was downloaded 20,000 times a year between 2004 and </a:t>
            </a:r>
            <a:r>
              <a:rPr lang="en-US" dirty="0" smtClean="0"/>
              <a:t>2007.</a:t>
            </a:r>
          </a:p>
          <a:p>
            <a:pPr algn="l" rtl="0"/>
            <a:r>
              <a:rPr lang="en-US" dirty="0"/>
              <a:t>As of March 2011 it was </a:t>
            </a:r>
            <a:r>
              <a:rPr lang="en-US" i="1" dirty="0"/>
              <a:t>Cell'</a:t>
            </a:r>
            <a:r>
              <a:rPr lang="en-US" dirty="0"/>
              <a:t>s most cited </a:t>
            </a:r>
            <a:r>
              <a:rPr lang="en-US" dirty="0" smtClean="0"/>
              <a:t>article.</a:t>
            </a:r>
          </a:p>
          <a:p>
            <a:pPr algn="l" rtl="0"/>
            <a:r>
              <a:rPr lang="en-US" dirty="0" smtClean="0"/>
              <a:t>On the same month, the sequel paper was published.</a:t>
            </a:r>
          </a:p>
          <a:p>
            <a:pPr algn="l" rtl="0"/>
            <a:endParaRPr lang="en-US" dirty="0" smtClean="0"/>
          </a:p>
          <a:p>
            <a:pPr algn="l" rtl="0"/>
            <a:endParaRPr lang="he-IL" dirty="0"/>
          </a:p>
        </p:txBody>
      </p:sp>
      <p:sp>
        <p:nvSpPr>
          <p:cNvPr id="7" name="מציין מיקום של מספר שקופית 6"/>
          <p:cNvSpPr>
            <a:spLocks noGrp="1"/>
          </p:cNvSpPr>
          <p:nvPr>
            <p:ph type="sldNum" sz="quarter" idx="12"/>
          </p:nvPr>
        </p:nvSpPr>
        <p:spPr/>
        <p:txBody>
          <a:bodyPr/>
          <a:lstStyle/>
          <a:p>
            <a:fld id="{6B40EF78-2C0D-46A8-BDAF-870AEF0D6715}" type="slidenum">
              <a:rPr lang="he-IL" smtClean="0"/>
              <a:t>39</a:t>
            </a:fld>
            <a:endParaRPr lang="he-IL"/>
          </a:p>
        </p:txBody>
      </p:sp>
      <p:sp>
        <p:nvSpPr>
          <p:cNvPr id="8" name="כותרת 3"/>
          <p:cNvSpPr txBox="1">
            <a:spLocks/>
          </p:cNvSpPr>
          <p:nvPr/>
        </p:nvSpPr>
        <p:spPr>
          <a:xfrm>
            <a:off x="1143000" y="476672"/>
            <a:ext cx="6858000" cy="845840"/>
          </a:xfrm>
          <a:prstGeom prst="rect">
            <a:avLst/>
          </a:prstGeom>
        </p:spPr>
        <p:txBody>
          <a:bodyPr vert="horz" lIns="91440" tIns="45720" rIns="91440" bIns="45720" rtlCol="0" anchor="b">
            <a:normAutofit/>
          </a:bodyPr>
          <a:lstStyle>
            <a:lvl1pPr marL="0" indent="0" algn="ctr" defTabSz="914400" rtl="1" eaLnBrk="1" latinLnBrk="0" hangingPunct="1">
              <a:lnSpc>
                <a:spcPct val="90000"/>
              </a:lnSpc>
              <a:spcBef>
                <a:spcPct val="0"/>
              </a:spcBef>
              <a:buFont typeface="Arial" pitchFamily="34" charset="0"/>
              <a:buNone/>
              <a:defRPr sz="5200" b="0" kern="1200">
                <a:solidFill>
                  <a:schemeClr val="tx1"/>
                </a:solidFill>
                <a:latin typeface="+mj-lt"/>
                <a:ea typeface="+mj-ea"/>
                <a:cs typeface="+mj-cs"/>
              </a:defRPr>
            </a:lvl1pPr>
          </a:lstStyle>
          <a:p>
            <a:r>
              <a:rPr lang="en-US" i="1" dirty="0" smtClean="0">
                <a:effectLst>
                  <a:outerShdw blurRad="38100" dist="38100" dir="2700000" algn="tl">
                    <a:srgbClr val="000000">
                      <a:alpha val="43137"/>
                    </a:srgbClr>
                  </a:outerShdw>
                </a:effectLst>
              </a:rPr>
              <a:t>The Hallmarks of Cancer</a:t>
            </a:r>
            <a:endParaRPr lang="he-IL" i="1" dirty="0">
              <a:effectLst>
                <a:outerShdw blurRad="38100" dist="38100" dir="2700000" algn="tl">
                  <a:srgbClr val="000000">
                    <a:alpha val="43137"/>
                  </a:srgbClr>
                </a:outerShdw>
              </a:effectLst>
            </a:endParaRPr>
          </a:p>
        </p:txBody>
      </p:sp>
      <p:sp>
        <p:nvSpPr>
          <p:cNvPr id="3" name="TextBox 2"/>
          <p:cNvSpPr txBox="1"/>
          <p:nvPr/>
        </p:nvSpPr>
        <p:spPr>
          <a:xfrm>
            <a:off x="5447775" y="1322512"/>
            <a:ext cx="2728632" cy="461665"/>
          </a:xfrm>
          <a:prstGeom prst="rect">
            <a:avLst/>
          </a:prstGeom>
          <a:noFill/>
        </p:spPr>
        <p:txBody>
          <a:bodyPr wrap="none" rtlCol="1">
            <a:spAutoFit/>
          </a:bodyPr>
          <a:lstStyle/>
          <a:p>
            <a:r>
              <a:rPr lang="en-US" sz="2400" dirty="0" smtClean="0"/>
              <a:t>Behind the scenes…</a:t>
            </a:r>
            <a:endParaRPr lang="he-IL" sz="2400" dirty="0"/>
          </a:p>
        </p:txBody>
      </p:sp>
    </p:spTree>
    <p:extLst>
      <p:ext uri="{BB962C8B-B14F-4D97-AF65-F5344CB8AC3E}">
        <p14:creationId xmlns:p14="http://schemas.microsoft.com/office/powerpoint/2010/main" val="8110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lstStyle/>
          <a:p>
            <a:pPr rtl="0"/>
            <a:r>
              <a:rPr lang="en-US" dirty="0" smtClean="0"/>
              <a:t>Normal versus Tumorous cells</a:t>
            </a:r>
            <a:endParaRPr lang="he-IL" dirty="0"/>
          </a:p>
        </p:txBody>
      </p:sp>
      <p:sp>
        <p:nvSpPr>
          <p:cNvPr id="3" name="מציין מיקום תוכן 2"/>
          <p:cNvSpPr>
            <a:spLocks noGrp="1"/>
          </p:cNvSpPr>
          <p:nvPr>
            <p:ph idx="1"/>
          </p:nvPr>
        </p:nvSpPr>
        <p:spPr>
          <a:xfrm>
            <a:off x="1005840" y="1484784"/>
            <a:ext cx="7742624" cy="5040560"/>
          </a:xfrm>
        </p:spPr>
        <p:txBody>
          <a:bodyPr>
            <a:normAutofit/>
          </a:bodyPr>
          <a:lstStyle/>
          <a:p>
            <a:pPr algn="l" rtl="0"/>
            <a:r>
              <a:rPr lang="en-US" sz="2400" b="1" i="1" dirty="0" smtClean="0"/>
              <a:t>Normal cells…</a:t>
            </a:r>
          </a:p>
          <a:p>
            <a:pPr lvl="1" algn="l" rtl="0"/>
            <a:r>
              <a:rPr lang="en-US" sz="2000" dirty="0" smtClean="0"/>
              <a:t>Reproduce under tight control and make identical copies of themselves. </a:t>
            </a:r>
            <a:endParaRPr lang="en-US" sz="2000" dirty="0"/>
          </a:p>
          <a:p>
            <a:pPr lvl="1" algn="l" rtl="0"/>
            <a:r>
              <a:rPr lang="en-US" sz="2000" dirty="0"/>
              <a:t>Stop reproducing at the right time </a:t>
            </a:r>
          </a:p>
          <a:p>
            <a:pPr lvl="1" algn="l" rtl="0"/>
            <a:r>
              <a:rPr lang="en-US" sz="2000" dirty="0"/>
              <a:t>Stick together in the right place </a:t>
            </a:r>
          </a:p>
          <a:p>
            <a:pPr lvl="1" algn="l" rtl="0"/>
            <a:r>
              <a:rPr lang="en-US" sz="2000" dirty="0"/>
              <a:t>Self destruct if they are </a:t>
            </a:r>
            <a:r>
              <a:rPr lang="en-US" sz="2000" dirty="0" smtClean="0"/>
              <a:t>damaged</a:t>
            </a:r>
          </a:p>
          <a:p>
            <a:pPr algn="l" rtl="0"/>
            <a:r>
              <a:rPr lang="en-US" sz="2400" b="1" dirty="0" smtClean="0"/>
              <a:t>Tumorous cells…</a:t>
            </a:r>
          </a:p>
          <a:p>
            <a:pPr lvl="1" algn="l" rtl="0"/>
            <a:r>
              <a:rPr lang="en-US" sz="2000" dirty="0" smtClean="0"/>
              <a:t>Don't </a:t>
            </a:r>
            <a:r>
              <a:rPr lang="en-US" sz="2000" dirty="0"/>
              <a:t>stop reproducing </a:t>
            </a:r>
            <a:r>
              <a:rPr lang="en-US" sz="2000" dirty="0" smtClean="0"/>
              <a:t>(Chronic proliferation)</a:t>
            </a:r>
            <a:endParaRPr lang="en-US" sz="2000" dirty="0"/>
          </a:p>
          <a:p>
            <a:pPr lvl="1" algn="l" rtl="0"/>
            <a:r>
              <a:rPr lang="en-US" sz="2000" dirty="0" smtClean="0"/>
              <a:t>Don’t obey </a:t>
            </a:r>
            <a:r>
              <a:rPr lang="en-US" sz="2000" dirty="0"/>
              <a:t>signals from other cells </a:t>
            </a:r>
          </a:p>
          <a:p>
            <a:pPr lvl="1" algn="l" rtl="0"/>
            <a:r>
              <a:rPr lang="en-US" sz="2000" dirty="0"/>
              <a:t>D</a:t>
            </a:r>
            <a:r>
              <a:rPr lang="en-US" sz="2000" dirty="0" smtClean="0"/>
              <a:t>on't </a:t>
            </a:r>
            <a:r>
              <a:rPr lang="en-US" sz="2000" dirty="0"/>
              <a:t>stick together </a:t>
            </a:r>
            <a:r>
              <a:rPr lang="en-US" sz="2000" dirty="0" smtClean="0"/>
              <a:t>(Become metastatic)</a:t>
            </a:r>
            <a:endParaRPr lang="en-US" sz="2000" dirty="0"/>
          </a:p>
          <a:p>
            <a:pPr lvl="1" algn="l" rtl="0"/>
            <a:r>
              <a:rPr lang="en-US" sz="2000" dirty="0" smtClean="0"/>
              <a:t>Don’t specialize (differentiate), </a:t>
            </a:r>
            <a:r>
              <a:rPr lang="en-US" sz="2000" dirty="0"/>
              <a:t>but stay immature </a:t>
            </a:r>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4</a:t>
            </a:fld>
            <a:endParaRPr lang="he-IL"/>
          </a:p>
        </p:txBody>
      </p:sp>
    </p:spTree>
    <p:extLst>
      <p:ext uri="{BB962C8B-B14F-4D97-AF65-F5344CB8AC3E}">
        <p14:creationId xmlns:p14="http://schemas.microsoft.com/office/powerpoint/2010/main" val="14557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5076056" y="332656"/>
            <a:ext cx="3960440" cy="6264696"/>
          </a:xfrm>
        </p:spPr>
        <p:txBody>
          <a:bodyPr>
            <a:normAutofit lnSpcReduction="10000"/>
          </a:bodyPr>
          <a:lstStyle/>
          <a:p>
            <a:pPr algn="l" rtl="0"/>
            <a:r>
              <a:rPr lang="en-US" b="1" dirty="0" smtClean="0"/>
              <a:t>March</a:t>
            </a:r>
            <a:r>
              <a:rPr lang="en-US" b="1" dirty="0"/>
              <a:t>, </a:t>
            </a:r>
            <a:r>
              <a:rPr lang="en-US" b="1" dirty="0" smtClean="0"/>
              <a:t>2011</a:t>
            </a:r>
          </a:p>
          <a:p>
            <a:pPr algn="l" rtl="0"/>
            <a:endParaRPr lang="en-US" b="1" dirty="0"/>
          </a:p>
          <a:p>
            <a:pPr algn="l" rtl="0"/>
            <a:r>
              <a:rPr lang="en-US" dirty="0"/>
              <a:t>On the cover: In their classic Review, Douglas Hanahan and Robert A. Weinberg formulated the six hallmarks of </a:t>
            </a:r>
            <a:r>
              <a:rPr lang="en-US" dirty="0" smtClean="0"/>
              <a:t>cancer (</a:t>
            </a:r>
            <a:r>
              <a:rPr lang="en-US" i="1" dirty="0"/>
              <a:t>Hallmarks of Cancer</a:t>
            </a:r>
            <a:r>
              <a:rPr lang="en-US" dirty="0"/>
              <a:t>, Cell </a:t>
            </a:r>
            <a:r>
              <a:rPr lang="en-US" i="1" dirty="0"/>
              <a:t>100</a:t>
            </a:r>
            <a:r>
              <a:rPr lang="en-US" dirty="0"/>
              <a:t>, 57–70, January 7, 2000). </a:t>
            </a:r>
            <a:endParaRPr lang="en-US" dirty="0" smtClean="0"/>
          </a:p>
          <a:p>
            <a:pPr algn="l" rtl="0"/>
            <a:endParaRPr lang="en-US" dirty="0"/>
          </a:p>
          <a:p>
            <a:pPr algn="l" rtl="0"/>
            <a:r>
              <a:rPr lang="en-US" dirty="0" smtClean="0"/>
              <a:t>In </a:t>
            </a:r>
            <a:r>
              <a:rPr lang="en-US" dirty="0"/>
              <a:t>this issue, Hanahan and Weinberg (pp. 646–674) revisit these original hallmarks in light of the past decade of progress and add four new hallmarks of </a:t>
            </a:r>
            <a:r>
              <a:rPr lang="en-US" dirty="0" smtClean="0"/>
              <a:t>cancer.. </a:t>
            </a:r>
          </a:p>
          <a:p>
            <a:pPr algn="l" rtl="0"/>
            <a:endParaRPr lang="en-US" dirty="0"/>
          </a:p>
          <a:p>
            <a:pPr algn="l" rtl="0"/>
            <a:r>
              <a:rPr lang="en-US" dirty="0" smtClean="0"/>
              <a:t>The </a:t>
            </a:r>
            <a:r>
              <a:rPr lang="en-US" dirty="0"/>
              <a:t>icons on the cover depict the ten hallmarks of cancer.</a:t>
            </a:r>
          </a:p>
          <a:p>
            <a:pPr algn="l" rtl="0"/>
            <a:endParaRPr lang="he-IL"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40</a:t>
            </a:fld>
            <a:endParaRPr lang="he-IL"/>
          </a:p>
        </p:txBody>
      </p:sp>
      <p:pic>
        <p:nvPicPr>
          <p:cNvPr id="25601" name="Picture 1" descr="D:\Users\DN\Pictures\S0092867411X00053_covhigh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32656"/>
            <a:ext cx="4773531" cy="619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90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en-US" dirty="0" smtClean="0"/>
              <a:t>The six original “Hallmarks of Cancer”</a:t>
            </a:r>
            <a:endParaRPr lang="he-IL" dirty="0"/>
          </a:p>
        </p:txBody>
      </p:sp>
      <p:sp>
        <p:nvSpPr>
          <p:cNvPr id="6" name="מציין מיקום תוכן 5"/>
          <p:cNvSpPr>
            <a:spLocks noGrp="1"/>
          </p:cNvSpPr>
          <p:nvPr>
            <p:ph idx="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41</a:t>
            </a:fld>
            <a:endParaRPr lang="he-IL"/>
          </a:p>
        </p:txBody>
      </p:sp>
      <p:pic>
        <p:nvPicPr>
          <p:cNvPr id="33794" name="Picture 2" descr="D:\DropBox\Docs\Talks\Hallmarks of cancer\Hallsmarks Of Cancer Paper\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916832"/>
            <a:ext cx="7200800" cy="432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1005840" y="260648"/>
            <a:ext cx="7132320" cy="1440136"/>
          </a:xfrm>
        </p:spPr>
        <p:txBody>
          <a:bodyPr anchor="t">
            <a:normAutofit/>
          </a:bodyPr>
          <a:lstStyle/>
          <a:p>
            <a:r>
              <a:rPr lang="en-US" sz="2800" dirty="0" smtClean="0"/>
              <a:t>The new paper introduces two emerging hallmarks of cancer, and two enabling characteristics</a:t>
            </a:r>
            <a:endParaRPr lang="he-IL" sz="2800" dirty="0"/>
          </a:p>
        </p:txBody>
      </p:sp>
      <p:sp>
        <p:nvSpPr>
          <p:cNvPr id="10" name="מציין מיקום תוכן 9"/>
          <p:cNvSpPr>
            <a:spLocks noGrp="1"/>
          </p:cNvSpPr>
          <p:nvPr>
            <p:ph idx="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42</a:t>
            </a:fld>
            <a:endParaRPr lang="he-IL"/>
          </a:p>
        </p:txBody>
      </p:sp>
      <p:pic>
        <p:nvPicPr>
          <p:cNvPr id="32771" name="Picture 3" descr="D:\DropBox\Docs\Talks\Hallmarks of cancer\Hallsmarks Of Cancer Paper\b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360" y="1556792"/>
            <a:ext cx="7344816" cy="485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5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Emerging Hallmark 7:</a:t>
            </a:r>
            <a:br>
              <a:rPr lang="en-US" dirty="0" smtClean="0"/>
            </a:br>
            <a:r>
              <a:rPr lang="en-US" b="1" dirty="0"/>
              <a:t>Reprogramming Energy Metabolism</a:t>
            </a:r>
            <a:endParaRPr lang="he-IL" b="1"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43</a:t>
            </a:fld>
            <a:endParaRPr lang="he-IL"/>
          </a:p>
        </p:txBody>
      </p:sp>
      <p:sp>
        <p:nvSpPr>
          <p:cNvPr id="3" name="מציין מיקום תוכן 2"/>
          <p:cNvSpPr>
            <a:spLocks noGrp="1"/>
          </p:cNvSpPr>
          <p:nvPr>
            <p:ph idx="1"/>
          </p:nvPr>
        </p:nvSpPr>
        <p:spPr>
          <a:xfrm>
            <a:off x="1005840" y="1901953"/>
            <a:ext cx="7132320" cy="4623391"/>
          </a:xfrm>
        </p:spPr>
        <p:txBody>
          <a:bodyPr>
            <a:normAutofit/>
          </a:bodyPr>
          <a:lstStyle/>
          <a:p>
            <a:pPr algn="l" rtl="0"/>
            <a:r>
              <a:rPr lang="en-US" dirty="0" smtClean="0"/>
              <a:t>Cancer cells exhibit </a:t>
            </a:r>
            <a:r>
              <a:rPr lang="en-US" dirty="0"/>
              <a:t>not only deregulated control of cell proliferation but also corresponding adjustments of energy metabolism in order to fuel cell growth and </a:t>
            </a:r>
            <a:r>
              <a:rPr lang="en-US" dirty="0" smtClean="0"/>
              <a:t>division.</a:t>
            </a:r>
          </a:p>
          <a:p>
            <a:pPr algn="l" rtl="0"/>
            <a:r>
              <a:rPr lang="en-US" dirty="0" smtClean="0"/>
              <a:t>Even </a:t>
            </a:r>
            <a:r>
              <a:rPr lang="en-US" dirty="0"/>
              <a:t>in the presence of oxygen, cancer cells can </a:t>
            </a:r>
            <a:r>
              <a:rPr lang="en-US" dirty="0" smtClean="0"/>
              <a:t>limit </a:t>
            </a:r>
            <a:r>
              <a:rPr lang="en-US" dirty="0"/>
              <a:t>their energy metabolism largely to </a:t>
            </a:r>
            <a:r>
              <a:rPr lang="en-US" dirty="0" smtClean="0"/>
              <a:t>glycolysis (which is usually used by normal cells only in anaerobic conditions), </a:t>
            </a:r>
            <a:r>
              <a:rPr lang="en-US" dirty="0"/>
              <a:t>leading to a state that has been termed “aerobic </a:t>
            </a:r>
            <a:r>
              <a:rPr lang="en-US" dirty="0" smtClean="0"/>
              <a:t>glycolysis”.</a:t>
            </a:r>
          </a:p>
          <a:p>
            <a:pPr algn="l" rtl="0"/>
            <a:r>
              <a:rPr lang="en-US" dirty="0" smtClean="0"/>
              <a:t>Though 18-fold inefficient compared with mitochondrial </a:t>
            </a:r>
            <a:r>
              <a:rPr lang="en-US" dirty="0"/>
              <a:t>oxidative </a:t>
            </a:r>
            <a:r>
              <a:rPr lang="en-US" dirty="0" smtClean="0"/>
              <a:t>phosphorylation, </a:t>
            </a:r>
            <a:r>
              <a:rPr lang="en-US" dirty="0"/>
              <a:t>generating ATP by glycolysis </a:t>
            </a:r>
            <a:r>
              <a:rPr lang="en-US" dirty="0" smtClean="0"/>
              <a:t>may allow </a:t>
            </a:r>
            <a:r>
              <a:rPr lang="en-US" dirty="0"/>
              <a:t>the diversion of glycolytic intermediates into various biosynthetic pathways, including those generating nucleosides and amino </a:t>
            </a:r>
            <a:r>
              <a:rPr lang="en-US" dirty="0" smtClean="0"/>
              <a:t>acids required </a:t>
            </a:r>
            <a:r>
              <a:rPr lang="en-US" dirty="0"/>
              <a:t>for assembling new cells.</a:t>
            </a:r>
            <a:endParaRPr lang="he-IL" dirty="0"/>
          </a:p>
        </p:txBody>
      </p:sp>
    </p:spTree>
    <p:extLst>
      <p:ext uri="{BB962C8B-B14F-4D97-AF65-F5344CB8AC3E}">
        <p14:creationId xmlns:p14="http://schemas.microsoft.com/office/powerpoint/2010/main" val="226042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Emerging Hallmark 7:</a:t>
            </a:r>
            <a:br>
              <a:rPr lang="en-US" dirty="0" smtClean="0"/>
            </a:br>
            <a:r>
              <a:rPr lang="en-US" b="1" dirty="0"/>
              <a:t>Reprogramming Energy Metabolism</a:t>
            </a:r>
            <a:endParaRPr lang="he-IL" b="1"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44</a:t>
            </a:fld>
            <a:endParaRPr lang="he-IL"/>
          </a:p>
        </p:txBody>
      </p:sp>
      <p:sp>
        <p:nvSpPr>
          <p:cNvPr id="3" name="מציין מיקום תוכן 2"/>
          <p:cNvSpPr>
            <a:spLocks noGrp="1"/>
          </p:cNvSpPr>
          <p:nvPr>
            <p:ph idx="1"/>
          </p:nvPr>
        </p:nvSpPr>
        <p:spPr>
          <a:xfrm>
            <a:off x="1005840" y="1901953"/>
            <a:ext cx="7132320" cy="4623391"/>
          </a:xfrm>
        </p:spPr>
        <p:txBody>
          <a:bodyPr>
            <a:normAutofit/>
          </a:bodyPr>
          <a:lstStyle/>
          <a:p>
            <a:pPr algn="l" rtl="0"/>
            <a:r>
              <a:rPr lang="en-US" dirty="0"/>
              <a:t>Interestingly, some tumors have been found to contain two subpopulations of cancer cells that differ in their energy-generating </a:t>
            </a:r>
            <a:r>
              <a:rPr lang="en-US" dirty="0" smtClean="0"/>
              <a:t>pathway: </a:t>
            </a:r>
            <a:r>
              <a:rPr lang="en-US" dirty="0"/>
              <a:t>One subpopulation consists of </a:t>
            </a:r>
            <a:r>
              <a:rPr lang="en-US" dirty="0" smtClean="0"/>
              <a:t>glucose-dependent </a:t>
            </a:r>
            <a:r>
              <a:rPr lang="en-US" dirty="0"/>
              <a:t>cells that secrete lactate, whereas cells of the second subpopulation preferentially import and utilize the lactate </a:t>
            </a:r>
            <a:r>
              <a:rPr lang="en-US" dirty="0" smtClean="0"/>
              <a:t>as </a:t>
            </a:r>
            <a:r>
              <a:rPr lang="en-US" dirty="0"/>
              <a:t>their main energy </a:t>
            </a:r>
            <a:r>
              <a:rPr lang="en-US" dirty="0" smtClean="0"/>
              <a:t>source.</a:t>
            </a:r>
          </a:p>
          <a:p>
            <a:pPr algn="l" rtl="0"/>
            <a:r>
              <a:rPr lang="en-US" dirty="0"/>
              <a:t>Altered energy metabolism is proving to be as widespread in cancer cells as many of the other cancer-associated traits that have been accepted as hallmarks of </a:t>
            </a:r>
            <a:r>
              <a:rPr lang="en-US" dirty="0" smtClean="0"/>
              <a:t>cancer, and therefore may be considered as a new hallmark.</a:t>
            </a:r>
          </a:p>
          <a:p>
            <a:pPr algn="l" rtl="0"/>
            <a:r>
              <a:rPr lang="en-US" dirty="0" smtClean="0"/>
              <a:t>On the other hand, it is not necessarily functionally independent from the other core hallmarks, as many of the involved proteins are common.</a:t>
            </a:r>
          </a:p>
          <a:p>
            <a:pPr algn="l" rtl="0"/>
            <a:endParaRPr lang="he-IL" dirty="0"/>
          </a:p>
        </p:txBody>
      </p:sp>
    </p:spTree>
    <p:extLst>
      <p:ext uri="{BB962C8B-B14F-4D97-AF65-F5344CB8AC3E}">
        <p14:creationId xmlns:p14="http://schemas.microsoft.com/office/powerpoint/2010/main" val="347890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t>Emerging Hallmark 8:</a:t>
            </a:r>
            <a:br>
              <a:rPr lang="en-US" dirty="0" smtClean="0"/>
            </a:br>
            <a:r>
              <a:rPr lang="en-US" b="1" dirty="0"/>
              <a:t>Evading Immune Destruction</a:t>
            </a:r>
            <a:endParaRPr lang="he-IL" b="1"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45</a:t>
            </a:fld>
            <a:endParaRPr lang="he-IL"/>
          </a:p>
        </p:txBody>
      </p:sp>
      <p:sp>
        <p:nvSpPr>
          <p:cNvPr id="3" name="מציין מיקום תוכן 2"/>
          <p:cNvSpPr>
            <a:spLocks noGrp="1"/>
          </p:cNvSpPr>
          <p:nvPr>
            <p:ph idx="1"/>
          </p:nvPr>
        </p:nvSpPr>
        <p:spPr/>
        <p:txBody>
          <a:bodyPr/>
          <a:lstStyle/>
          <a:p>
            <a:pPr algn="l" rtl="0"/>
            <a:r>
              <a:rPr lang="en-US" dirty="0"/>
              <a:t>In recent years, </a:t>
            </a:r>
            <a:r>
              <a:rPr lang="en-US" dirty="0" smtClean="0"/>
              <a:t>an </a:t>
            </a:r>
            <a:r>
              <a:rPr lang="en-US" dirty="0"/>
              <a:t>increasing body of </a:t>
            </a:r>
            <a:r>
              <a:rPr lang="en-US" dirty="0" smtClean="0"/>
              <a:t>evidence suggests </a:t>
            </a:r>
            <a:r>
              <a:rPr lang="en-US" dirty="0"/>
              <a:t>that the immune system operates as a significant barrier to tumor formation and </a:t>
            </a:r>
            <a:r>
              <a:rPr lang="en-US" dirty="0" smtClean="0"/>
              <a:t>progression.</a:t>
            </a:r>
          </a:p>
          <a:p>
            <a:pPr algn="l" rtl="0"/>
            <a:r>
              <a:rPr lang="en-US" dirty="0" smtClean="0"/>
              <a:t>Solid tumor therefore find a way to evade immune destruction.</a:t>
            </a:r>
          </a:p>
          <a:p>
            <a:pPr algn="l" rtl="0"/>
            <a:r>
              <a:rPr lang="en-US" dirty="0" smtClean="0"/>
              <a:t>Possible mechanism: highly </a:t>
            </a:r>
            <a:r>
              <a:rPr lang="en-US" dirty="0"/>
              <a:t>immunogenic cancer cell clones are routinely eliminated in </a:t>
            </a:r>
            <a:r>
              <a:rPr lang="en-US" dirty="0" err="1"/>
              <a:t>immunocompetent</a:t>
            </a:r>
            <a:r>
              <a:rPr lang="en-US" dirty="0"/>
              <a:t> hosts—a process that has been referred to as “</a:t>
            </a:r>
            <a:r>
              <a:rPr lang="en-US" dirty="0" err="1"/>
              <a:t>immunoediting</a:t>
            </a:r>
            <a:r>
              <a:rPr lang="en-US" dirty="0"/>
              <a:t>”—leaving behind only weakly immunogenic variants to grow and generate solid </a:t>
            </a:r>
            <a:r>
              <a:rPr lang="en-US" dirty="0" smtClean="0"/>
              <a:t>tumors.</a:t>
            </a:r>
          </a:p>
          <a:p>
            <a:pPr algn="l" rtl="0"/>
            <a:r>
              <a:rPr lang="en-US" dirty="0" err="1" smtClean="0"/>
              <a:t>Immunoevasion</a:t>
            </a:r>
            <a:r>
              <a:rPr lang="en-US" dirty="0" smtClean="0"/>
              <a:t> is therefore another </a:t>
            </a:r>
            <a:r>
              <a:rPr lang="en-US" dirty="0"/>
              <a:t>emerging hallmark, whose generality as a core hallmark capability remains to be firmly established.</a:t>
            </a:r>
            <a:endParaRPr lang="en-US" dirty="0" smtClean="0"/>
          </a:p>
          <a:p>
            <a:pPr algn="l" rtl="0"/>
            <a:endParaRPr lang="he-IL" dirty="0"/>
          </a:p>
        </p:txBody>
      </p:sp>
    </p:spTree>
    <p:extLst>
      <p:ext uri="{BB962C8B-B14F-4D97-AF65-F5344CB8AC3E}">
        <p14:creationId xmlns:p14="http://schemas.microsoft.com/office/powerpoint/2010/main" val="25290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en-US" i="1" dirty="0" smtClean="0"/>
              <a:t>Two enabling </a:t>
            </a:r>
            <a:r>
              <a:rPr lang="en-US" i="1" dirty="0"/>
              <a:t>characteristics</a:t>
            </a:r>
            <a:endParaRPr lang="he-IL" dirty="0"/>
          </a:p>
        </p:txBody>
      </p:sp>
      <p:sp>
        <p:nvSpPr>
          <p:cNvPr id="6" name="מציין מיקום תוכן 5"/>
          <p:cNvSpPr>
            <a:spLocks noGrp="1"/>
          </p:cNvSpPr>
          <p:nvPr>
            <p:ph idx="1"/>
          </p:nvPr>
        </p:nvSpPr>
        <p:spPr>
          <a:xfrm>
            <a:off x="1005840" y="1901953"/>
            <a:ext cx="7310576" cy="4191343"/>
          </a:xfrm>
        </p:spPr>
        <p:txBody>
          <a:bodyPr>
            <a:noAutofit/>
          </a:bodyPr>
          <a:lstStyle/>
          <a:p>
            <a:pPr algn="l" rtl="0"/>
            <a:r>
              <a:rPr lang="en-US" sz="2400" dirty="0"/>
              <a:t>We have </a:t>
            </a:r>
            <a:r>
              <a:rPr lang="en-US" sz="2400" dirty="0" smtClean="0"/>
              <a:t>so far reviewed the </a:t>
            </a:r>
            <a:r>
              <a:rPr lang="en-US" sz="2400" dirty="0"/>
              <a:t>hallmarks of cancer as </a:t>
            </a:r>
            <a:r>
              <a:rPr lang="en-US" sz="2400" b="1" dirty="0"/>
              <a:t>acquired functional </a:t>
            </a:r>
            <a:r>
              <a:rPr lang="en-US" sz="2400" dirty="0"/>
              <a:t>capabilities that allow cancer cells to survive, proliferate, and </a:t>
            </a:r>
            <a:r>
              <a:rPr lang="en-US" sz="2400" dirty="0" smtClean="0"/>
              <a:t>spread; These </a:t>
            </a:r>
            <a:r>
              <a:rPr lang="en-US" sz="2400" dirty="0"/>
              <a:t>functions are acquired in different tumor types via distinct mechanisms and at various times during the course of multistep </a:t>
            </a:r>
            <a:r>
              <a:rPr lang="en-US" sz="2400" dirty="0" err="1"/>
              <a:t>tumorigenesis</a:t>
            </a:r>
            <a:r>
              <a:rPr lang="en-US" sz="2400" dirty="0"/>
              <a:t>. </a:t>
            </a:r>
            <a:endParaRPr lang="en-US" sz="2400" dirty="0" smtClean="0"/>
          </a:p>
          <a:p>
            <a:pPr algn="l" rtl="0"/>
            <a:r>
              <a:rPr lang="en-US" sz="2400" dirty="0" smtClean="0"/>
              <a:t>Their </a:t>
            </a:r>
            <a:r>
              <a:rPr lang="en-US" sz="2400" dirty="0"/>
              <a:t>acquisition is made possible by two </a:t>
            </a:r>
            <a:r>
              <a:rPr lang="en-US" sz="2400" b="1" i="1" dirty="0"/>
              <a:t>enabling </a:t>
            </a:r>
            <a:r>
              <a:rPr lang="en-US" sz="2400" b="1" i="1" dirty="0" smtClean="0"/>
              <a:t>characteristics:</a:t>
            </a:r>
          </a:p>
          <a:p>
            <a:pPr lvl="1" algn="l" rtl="0"/>
            <a:r>
              <a:rPr lang="en-US" sz="2000" dirty="0"/>
              <a:t>G</a:t>
            </a:r>
            <a:r>
              <a:rPr lang="en-US" sz="2000" dirty="0" smtClean="0"/>
              <a:t>enomic Instability </a:t>
            </a:r>
          </a:p>
          <a:p>
            <a:pPr lvl="1" algn="l" rtl="0"/>
            <a:r>
              <a:rPr lang="en-US" sz="2000" dirty="0" smtClean="0"/>
              <a:t>Tumor-Promoting Inflammation</a:t>
            </a:r>
            <a:endParaRPr lang="he-IL" sz="2000"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46</a:t>
            </a:fld>
            <a:endParaRPr lang="he-IL"/>
          </a:p>
        </p:txBody>
      </p:sp>
    </p:spTree>
    <p:extLst>
      <p:ext uri="{BB962C8B-B14F-4D97-AF65-F5344CB8AC3E}">
        <p14:creationId xmlns:p14="http://schemas.microsoft.com/office/powerpoint/2010/main" val="54763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en-US" i="1" dirty="0" smtClean="0"/>
              <a:t>Two enabling </a:t>
            </a:r>
            <a:r>
              <a:rPr lang="en-US" i="1" dirty="0"/>
              <a:t>characteristics</a:t>
            </a:r>
            <a:endParaRPr lang="he-IL" dirty="0"/>
          </a:p>
        </p:txBody>
      </p:sp>
      <p:sp>
        <p:nvSpPr>
          <p:cNvPr id="6" name="מציין מיקום תוכן 5"/>
          <p:cNvSpPr>
            <a:spLocks noGrp="1"/>
          </p:cNvSpPr>
          <p:nvPr>
            <p:ph idx="1"/>
          </p:nvPr>
        </p:nvSpPr>
        <p:spPr>
          <a:xfrm>
            <a:off x="1005840" y="1901953"/>
            <a:ext cx="7310576" cy="4191343"/>
          </a:xfrm>
        </p:spPr>
        <p:txBody>
          <a:bodyPr>
            <a:noAutofit/>
          </a:bodyPr>
          <a:lstStyle/>
          <a:p>
            <a:pPr algn="l" rtl="0"/>
            <a:r>
              <a:rPr lang="en-US" dirty="0" smtClean="0"/>
              <a:t>Enabling </a:t>
            </a:r>
            <a:r>
              <a:rPr lang="en-US" dirty="0"/>
              <a:t>Characteristics are not </a:t>
            </a:r>
            <a:r>
              <a:rPr lang="en-US" dirty="0" smtClean="0"/>
              <a:t>functional capabilities </a:t>
            </a:r>
            <a:r>
              <a:rPr lang="en-US" dirty="0"/>
              <a:t>per se, i.e. they are not </a:t>
            </a:r>
            <a:r>
              <a:rPr lang="en-US" dirty="0" smtClean="0"/>
              <a:t>actions performed </a:t>
            </a:r>
            <a:r>
              <a:rPr lang="en-US" dirty="0"/>
              <a:t>by cancer cells and cancerous </a:t>
            </a:r>
            <a:r>
              <a:rPr lang="en-US" dirty="0" smtClean="0"/>
              <a:t>lesions Rather</a:t>
            </a:r>
            <a:r>
              <a:rPr lang="en-US" dirty="0"/>
              <a:t>, Enabling Characteristics facilitate </a:t>
            </a:r>
            <a:r>
              <a:rPr lang="en-US" dirty="0" smtClean="0"/>
              <a:t>acquisition of </a:t>
            </a:r>
            <a:r>
              <a:rPr lang="en-US" dirty="0"/>
              <a:t>the Hallmark capabilities</a:t>
            </a:r>
            <a:endParaRPr lang="he-IL" sz="1800"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47</a:t>
            </a:fld>
            <a:endParaRPr lang="he-IL"/>
          </a:p>
        </p:txBody>
      </p:sp>
    </p:spTree>
    <p:extLst>
      <p:ext uri="{BB962C8B-B14F-4D97-AF65-F5344CB8AC3E}">
        <p14:creationId xmlns:p14="http://schemas.microsoft.com/office/powerpoint/2010/main" val="405548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nchor="t"/>
          <a:lstStyle/>
          <a:p>
            <a:r>
              <a:rPr lang="en-US" sz="2800" dirty="0"/>
              <a:t>An Enabling </a:t>
            </a:r>
            <a:r>
              <a:rPr lang="en-US" sz="2800" dirty="0" smtClean="0"/>
              <a:t>Characteristic #1: </a:t>
            </a:r>
            <a:r>
              <a:rPr lang="en-US" dirty="0" smtClean="0"/>
              <a:t/>
            </a:r>
            <a:br>
              <a:rPr lang="en-US" dirty="0" smtClean="0"/>
            </a:br>
            <a:r>
              <a:rPr lang="en-US" dirty="0" smtClean="0"/>
              <a:t>Genome </a:t>
            </a:r>
            <a:r>
              <a:rPr lang="en-US" dirty="0"/>
              <a:t>Instability and Mutation</a:t>
            </a:r>
            <a:endParaRPr lang="he-IL" dirty="0"/>
          </a:p>
        </p:txBody>
      </p:sp>
      <p:sp>
        <p:nvSpPr>
          <p:cNvPr id="6" name="מציין מיקום תוכן 5"/>
          <p:cNvSpPr>
            <a:spLocks noGrp="1"/>
          </p:cNvSpPr>
          <p:nvPr>
            <p:ph idx="1"/>
          </p:nvPr>
        </p:nvSpPr>
        <p:spPr>
          <a:xfrm>
            <a:off x="827584" y="1556793"/>
            <a:ext cx="8064896" cy="5040560"/>
          </a:xfrm>
        </p:spPr>
        <p:txBody>
          <a:bodyPr>
            <a:noAutofit/>
          </a:bodyPr>
          <a:lstStyle/>
          <a:p>
            <a:pPr algn="l" rtl="0"/>
            <a:r>
              <a:rPr lang="en-US" dirty="0" smtClean="0"/>
              <a:t>Rates of </a:t>
            </a:r>
            <a:r>
              <a:rPr lang="en-US" dirty="0"/>
              <a:t>spontaneous mutation </a:t>
            </a:r>
            <a:r>
              <a:rPr lang="en-US" dirty="0" smtClean="0"/>
              <a:t>in </a:t>
            </a:r>
            <a:r>
              <a:rPr lang="en-US" dirty="0" smtClean="0">
                <a:solidFill>
                  <a:schemeClr val="accent3"/>
                </a:solidFill>
              </a:rPr>
              <a:t>normal</a:t>
            </a:r>
            <a:r>
              <a:rPr lang="en-US" dirty="0" smtClean="0"/>
              <a:t> cells are </a:t>
            </a:r>
            <a:r>
              <a:rPr lang="en-US" dirty="0"/>
              <a:t>usually very low </a:t>
            </a:r>
            <a:r>
              <a:rPr lang="en-US" dirty="0" smtClean="0"/>
              <a:t>thanks to the extraordinary </a:t>
            </a:r>
            <a:r>
              <a:rPr lang="en-US" dirty="0"/>
              <a:t>ability of genome maintenance systems to detect and resolve defects in the </a:t>
            </a:r>
            <a:r>
              <a:rPr lang="en-US" dirty="0" smtClean="0"/>
              <a:t>DNA.</a:t>
            </a:r>
          </a:p>
          <a:p>
            <a:pPr algn="l" rtl="0"/>
            <a:r>
              <a:rPr lang="en-US" dirty="0" smtClean="0"/>
              <a:t>Mutation rate is often increased in </a:t>
            </a:r>
            <a:r>
              <a:rPr lang="en-US" dirty="0" smtClean="0">
                <a:solidFill>
                  <a:schemeClr val="accent6"/>
                </a:solidFill>
              </a:rPr>
              <a:t>cancer</a:t>
            </a:r>
            <a:r>
              <a:rPr lang="en-US" dirty="0" smtClean="0"/>
              <a:t> </a:t>
            </a:r>
            <a:r>
              <a:rPr lang="en-US" dirty="0"/>
              <a:t>cells </a:t>
            </a:r>
            <a:r>
              <a:rPr lang="en-US" dirty="0" smtClean="0"/>
              <a:t>through increased </a:t>
            </a:r>
            <a:r>
              <a:rPr lang="en-US" dirty="0"/>
              <a:t>sensitivity to mutagenic </a:t>
            </a:r>
            <a:r>
              <a:rPr lang="en-US" dirty="0" smtClean="0"/>
              <a:t>agents or through </a:t>
            </a:r>
            <a:r>
              <a:rPr lang="en-US" dirty="0"/>
              <a:t>a breakdown in </a:t>
            </a:r>
            <a:r>
              <a:rPr lang="en-US" dirty="0" smtClean="0"/>
              <a:t>components </a:t>
            </a:r>
            <a:r>
              <a:rPr lang="en-US" dirty="0"/>
              <a:t>of the genomic maintenance </a:t>
            </a:r>
            <a:r>
              <a:rPr lang="en-US" dirty="0" smtClean="0"/>
              <a:t>machinery. </a:t>
            </a:r>
          </a:p>
          <a:p>
            <a:pPr algn="l" rtl="0"/>
            <a:r>
              <a:rPr lang="en-US" dirty="0" smtClean="0"/>
              <a:t>In </a:t>
            </a:r>
            <a:r>
              <a:rPr lang="en-US" dirty="0"/>
              <a:t>addition, </a:t>
            </a:r>
            <a:r>
              <a:rPr lang="en-US" dirty="0" smtClean="0"/>
              <a:t>mutation accumulation </a:t>
            </a:r>
            <a:r>
              <a:rPr lang="en-US" dirty="0"/>
              <a:t>can be accelerated by compromising the surveillance systems that normally </a:t>
            </a:r>
            <a:r>
              <a:rPr lang="en-US" dirty="0" smtClean="0"/>
              <a:t>force </a:t>
            </a:r>
            <a:r>
              <a:rPr lang="en-US" dirty="0"/>
              <a:t>genetically damaged cells into </a:t>
            </a:r>
            <a:r>
              <a:rPr lang="en-US" dirty="0" smtClean="0"/>
              <a:t>apoptosis (The </a:t>
            </a:r>
            <a:r>
              <a:rPr lang="en-US" dirty="0"/>
              <a:t>role of TP53 is central </a:t>
            </a:r>
            <a:r>
              <a:rPr lang="en-US" dirty="0" smtClean="0"/>
              <a:t>here).</a:t>
            </a:r>
          </a:p>
          <a:p>
            <a:pPr algn="l" rtl="0"/>
            <a:r>
              <a:rPr lang="en-US" dirty="0" smtClean="0"/>
              <a:t>Defects </a:t>
            </a:r>
            <a:r>
              <a:rPr lang="en-US" dirty="0"/>
              <a:t>in genome maintenance and repair are selectively advantageous and therefore </a:t>
            </a:r>
            <a:r>
              <a:rPr lang="en-US" dirty="0" smtClean="0"/>
              <a:t>beneficial </a:t>
            </a:r>
            <a:r>
              <a:rPr lang="en-US" dirty="0"/>
              <a:t>for tumor </a:t>
            </a:r>
            <a:r>
              <a:rPr lang="en-US" dirty="0" smtClean="0"/>
              <a:t>progression as they </a:t>
            </a:r>
            <a:r>
              <a:rPr lang="en-US" dirty="0"/>
              <a:t>accelerate the rate at which evolving premalignant cells can accumulate favorable genotypes</a:t>
            </a:r>
            <a:r>
              <a:rPr lang="en-US" dirty="0" smtClean="0"/>
              <a:t>.</a:t>
            </a:r>
          </a:p>
          <a:p>
            <a:pPr algn="l" rtl="0"/>
            <a:r>
              <a:rPr lang="en-US" dirty="0" smtClean="0"/>
              <a:t>As </a:t>
            </a:r>
            <a:r>
              <a:rPr lang="en-US" dirty="0"/>
              <a:t>such, genome instability is clearly an enabling </a:t>
            </a:r>
            <a:r>
              <a:rPr lang="en-US" dirty="0" smtClean="0"/>
              <a:t>characteristic.</a:t>
            </a:r>
            <a:endParaRPr lang="he-IL"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48</a:t>
            </a:fld>
            <a:endParaRPr lang="he-IL"/>
          </a:p>
        </p:txBody>
      </p:sp>
    </p:spTree>
    <p:extLst>
      <p:ext uri="{BB962C8B-B14F-4D97-AF65-F5344CB8AC3E}">
        <p14:creationId xmlns:p14="http://schemas.microsoft.com/office/powerpoint/2010/main" val="307978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nchor="t">
            <a:normAutofit/>
          </a:bodyPr>
          <a:lstStyle/>
          <a:p>
            <a:r>
              <a:rPr lang="en-US" sz="2800" dirty="0"/>
              <a:t>An Enabling </a:t>
            </a:r>
            <a:r>
              <a:rPr lang="en-US" sz="2800" dirty="0" smtClean="0"/>
              <a:t>Characteristic #2: </a:t>
            </a:r>
            <a:r>
              <a:rPr lang="en-US" dirty="0" smtClean="0"/>
              <a:t/>
            </a:r>
            <a:br>
              <a:rPr lang="en-US" dirty="0" smtClean="0"/>
            </a:br>
            <a:r>
              <a:rPr lang="en-US" dirty="0" smtClean="0"/>
              <a:t>Tumor-Promoting </a:t>
            </a:r>
            <a:r>
              <a:rPr lang="en-US" dirty="0"/>
              <a:t>Inflammation</a:t>
            </a:r>
            <a:endParaRPr lang="he-IL" dirty="0"/>
          </a:p>
        </p:txBody>
      </p:sp>
      <p:sp>
        <p:nvSpPr>
          <p:cNvPr id="6" name="מציין מיקום תוכן 5"/>
          <p:cNvSpPr>
            <a:spLocks noGrp="1"/>
          </p:cNvSpPr>
          <p:nvPr>
            <p:ph idx="1"/>
          </p:nvPr>
        </p:nvSpPr>
        <p:spPr>
          <a:xfrm>
            <a:off x="1005840" y="1556793"/>
            <a:ext cx="7670616" cy="5040560"/>
          </a:xfrm>
        </p:spPr>
        <p:txBody>
          <a:bodyPr>
            <a:noAutofit/>
          </a:bodyPr>
          <a:lstStyle/>
          <a:p>
            <a:pPr algn="l" rtl="0"/>
            <a:r>
              <a:rPr lang="en-US" dirty="0" smtClean="0"/>
              <a:t>It </a:t>
            </a:r>
            <a:r>
              <a:rPr lang="en-US" dirty="0"/>
              <a:t>is now clear that virtually every </a:t>
            </a:r>
            <a:r>
              <a:rPr lang="en-US" dirty="0" smtClean="0"/>
              <a:t>tumor contains </a:t>
            </a:r>
            <a:r>
              <a:rPr lang="en-US" dirty="0"/>
              <a:t>immune cells present at </a:t>
            </a:r>
            <a:r>
              <a:rPr lang="en-US" dirty="0" smtClean="0"/>
              <a:t>varying densities.</a:t>
            </a:r>
          </a:p>
          <a:p>
            <a:pPr algn="l" rtl="0"/>
            <a:r>
              <a:rPr lang="en-US" dirty="0" smtClean="0"/>
              <a:t>Such </a:t>
            </a:r>
            <a:r>
              <a:rPr lang="en-US" dirty="0"/>
              <a:t>immune responses </a:t>
            </a:r>
            <a:r>
              <a:rPr lang="en-US" dirty="0" smtClean="0"/>
              <a:t>are largely </a:t>
            </a:r>
            <a:r>
              <a:rPr lang="en-US" dirty="0"/>
              <a:t>thought to reflect an attempt by the immune system to eradicate </a:t>
            </a:r>
            <a:r>
              <a:rPr lang="en-US" dirty="0" smtClean="0"/>
              <a:t>tumors</a:t>
            </a:r>
          </a:p>
          <a:p>
            <a:pPr algn="l" rtl="0"/>
            <a:r>
              <a:rPr lang="en-US" dirty="0" smtClean="0"/>
              <a:t>However, </a:t>
            </a:r>
            <a:r>
              <a:rPr lang="en-US" dirty="0"/>
              <a:t>tumor-associated inflammatory response </a:t>
            </a:r>
            <a:r>
              <a:rPr lang="en-US" dirty="0" smtClean="0"/>
              <a:t>is shown to have paradoxical </a:t>
            </a:r>
            <a:r>
              <a:rPr lang="en-US" dirty="0"/>
              <a:t>effect of enhancing </a:t>
            </a:r>
            <a:r>
              <a:rPr lang="en-US" dirty="0" err="1"/>
              <a:t>tumorigenesis</a:t>
            </a:r>
            <a:r>
              <a:rPr lang="en-US" dirty="0"/>
              <a:t> and </a:t>
            </a:r>
            <a:r>
              <a:rPr lang="en-US" dirty="0" smtClean="0"/>
              <a:t>progression.</a:t>
            </a:r>
          </a:p>
          <a:p>
            <a:pPr algn="l" rtl="0"/>
            <a:r>
              <a:rPr lang="en-US" dirty="0"/>
              <a:t>Inflammation can contribute to multiple hallmark capabilities by supplying bioactive molecules to the tumor microenvironment, </a:t>
            </a:r>
            <a:r>
              <a:rPr lang="en-US" dirty="0" smtClean="0"/>
              <a:t>including:</a:t>
            </a:r>
          </a:p>
          <a:p>
            <a:pPr lvl="1" algn="l" rtl="0"/>
            <a:r>
              <a:rPr lang="en-US" dirty="0"/>
              <a:t>G</a:t>
            </a:r>
            <a:r>
              <a:rPr lang="en-US" dirty="0" smtClean="0"/>
              <a:t>rowth </a:t>
            </a:r>
            <a:r>
              <a:rPr lang="en-US" dirty="0"/>
              <a:t>factors that sustain proliferative </a:t>
            </a:r>
            <a:r>
              <a:rPr lang="en-US" dirty="0" smtClean="0"/>
              <a:t>signaling</a:t>
            </a:r>
          </a:p>
          <a:p>
            <a:pPr lvl="1" algn="l" rtl="0"/>
            <a:r>
              <a:rPr lang="en-US" dirty="0"/>
              <a:t>S</a:t>
            </a:r>
            <a:r>
              <a:rPr lang="en-US" dirty="0" smtClean="0"/>
              <a:t>urvival </a:t>
            </a:r>
            <a:r>
              <a:rPr lang="en-US" dirty="0"/>
              <a:t>factors that limit cell </a:t>
            </a:r>
            <a:r>
              <a:rPr lang="en-US" dirty="0" smtClean="0"/>
              <a:t>death</a:t>
            </a:r>
          </a:p>
          <a:p>
            <a:pPr lvl="1" algn="l" rtl="0"/>
            <a:r>
              <a:rPr lang="en-US" dirty="0" err="1" smtClean="0"/>
              <a:t>Proangiogenic</a:t>
            </a:r>
            <a:r>
              <a:rPr lang="en-US" dirty="0" smtClean="0"/>
              <a:t> factors</a:t>
            </a:r>
          </a:p>
          <a:p>
            <a:pPr lvl="1" algn="l" rtl="0"/>
            <a:r>
              <a:rPr lang="en-US" dirty="0"/>
              <a:t>E</a:t>
            </a:r>
            <a:r>
              <a:rPr lang="en-US" dirty="0" smtClean="0"/>
              <a:t>xtracellular </a:t>
            </a:r>
            <a:r>
              <a:rPr lang="en-US" dirty="0"/>
              <a:t>matrix-modifying enzymes that facilitate angiogenesis, invasion, and </a:t>
            </a:r>
            <a:r>
              <a:rPr lang="en-US" dirty="0" smtClean="0"/>
              <a:t>metastasis.</a:t>
            </a:r>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49</a:t>
            </a:fld>
            <a:endParaRPr lang="he-IL"/>
          </a:p>
        </p:txBody>
      </p:sp>
    </p:spTree>
    <p:extLst>
      <p:ext uri="{BB962C8B-B14F-4D97-AF65-F5344CB8AC3E}">
        <p14:creationId xmlns:p14="http://schemas.microsoft.com/office/powerpoint/2010/main" val="102224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lstStyle/>
          <a:p>
            <a:pPr rtl="0"/>
            <a:r>
              <a:rPr lang="en-US" dirty="0" smtClean="0"/>
              <a:t>Cancer Abundance</a:t>
            </a:r>
            <a:endParaRPr lang="he-IL" dirty="0"/>
          </a:p>
        </p:txBody>
      </p:sp>
      <p:sp>
        <p:nvSpPr>
          <p:cNvPr id="3" name="מציין מיקום תוכן 2"/>
          <p:cNvSpPr>
            <a:spLocks noGrp="1"/>
          </p:cNvSpPr>
          <p:nvPr>
            <p:ph idx="1"/>
          </p:nvPr>
        </p:nvSpPr>
        <p:spPr/>
        <p:txBody>
          <a:bodyPr>
            <a:normAutofit/>
          </a:bodyPr>
          <a:lstStyle/>
          <a:p>
            <a:pPr algn="l" rtl="0"/>
            <a:r>
              <a:rPr lang="en-US" sz="2400" dirty="0" smtClean="0"/>
              <a:t>In </a:t>
            </a:r>
            <a:r>
              <a:rPr lang="en-US" sz="2400" dirty="0"/>
              <a:t>2007, cancer caused about 13% of all human deaths worldwide (7.9 million</a:t>
            </a:r>
            <a:r>
              <a:rPr lang="en-US" sz="2400" dirty="0" smtClean="0"/>
              <a:t>).</a:t>
            </a:r>
          </a:p>
          <a:p>
            <a:pPr algn="l" rtl="0"/>
            <a:r>
              <a:rPr lang="en-US" sz="2400" dirty="0"/>
              <a:t>Deaths from cancer worldwide are projected to continue rising, with an estimated 13.1 million deaths in </a:t>
            </a:r>
            <a:r>
              <a:rPr lang="en-US" sz="2400" dirty="0" smtClean="0"/>
              <a:t>2030.</a:t>
            </a:r>
          </a:p>
          <a:p>
            <a:pPr algn="l" rtl="0"/>
            <a:r>
              <a:rPr lang="en-US" sz="2400" dirty="0"/>
              <a:t>Cancer is  </a:t>
            </a:r>
            <a:r>
              <a:rPr lang="en-US" sz="2400" dirty="0" smtClean="0"/>
              <a:t>the </a:t>
            </a:r>
            <a:r>
              <a:rPr lang="en-US" sz="2400" b="1" dirty="0" smtClean="0"/>
              <a:t>second</a:t>
            </a:r>
            <a:r>
              <a:rPr lang="en-US" sz="2400" dirty="0" smtClean="0"/>
              <a:t> </a:t>
            </a:r>
            <a:r>
              <a:rPr lang="en-US" sz="2400" dirty="0"/>
              <a:t>most common cause of death in the US, accounting for nearly 1 of every 4 </a:t>
            </a:r>
            <a:r>
              <a:rPr lang="en-US" sz="2400" dirty="0" smtClean="0"/>
              <a:t>deaths</a:t>
            </a:r>
            <a:endParaRPr lang="he-IL" sz="2400" dirty="0"/>
          </a:p>
        </p:txBody>
      </p:sp>
      <p:sp>
        <p:nvSpPr>
          <p:cNvPr id="4" name="TextBox 3"/>
          <p:cNvSpPr txBox="1"/>
          <p:nvPr/>
        </p:nvSpPr>
        <p:spPr>
          <a:xfrm>
            <a:off x="4932040" y="6309320"/>
            <a:ext cx="3995937" cy="276999"/>
          </a:xfrm>
          <a:prstGeom prst="rect">
            <a:avLst/>
          </a:prstGeom>
          <a:noFill/>
        </p:spPr>
        <p:txBody>
          <a:bodyPr wrap="square" rtlCol="1">
            <a:spAutoFit/>
          </a:bodyPr>
          <a:lstStyle/>
          <a:p>
            <a:pPr rtl="0"/>
            <a:r>
              <a:rPr lang="en-US" sz="1200" dirty="0" smtClean="0"/>
              <a:t>“Cancer Facts &amp; </a:t>
            </a:r>
            <a:r>
              <a:rPr lang="en-US" sz="1200" dirty="0"/>
              <a:t>Figures </a:t>
            </a:r>
            <a:r>
              <a:rPr lang="en-US" sz="1200" dirty="0" smtClean="0"/>
              <a:t>2012”, American Cancer Society</a:t>
            </a:r>
            <a:endParaRPr lang="he-IL" sz="1200"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5</a:t>
            </a:fld>
            <a:endParaRPr lang="he-IL"/>
          </a:p>
        </p:txBody>
      </p:sp>
    </p:spTree>
    <p:extLst>
      <p:ext uri="{BB962C8B-B14F-4D97-AF65-F5344CB8AC3E}">
        <p14:creationId xmlns:p14="http://schemas.microsoft.com/office/powerpoint/2010/main" val="305814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nchor="t">
            <a:normAutofit/>
          </a:bodyPr>
          <a:lstStyle/>
          <a:p>
            <a:r>
              <a:rPr lang="en-US" sz="2800" dirty="0"/>
              <a:t>An Enabling </a:t>
            </a:r>
            <a:r>
              <a:rPr lang="en-US" sz="2800" dirty="0" smtClean="0"/>
              <a:t>Characteristic #2: </a:t>
            </a:r>
            <a:r>
              <a:rPr lang="en-US" dirty="0" smtClean="0"/>
              <a:t/>
            </a:r>
            <a:br>
              <a:rPr lang="en-US" dirty="0" smtClean="0"/>
            </a:br>
            <a:r>
              <a:rPr lang="en-US" dirty="0" smtClean="0"/>
              <a:t>Tumor-Promoting </a:t>
            </a:r>
            <a:r>
              <a:rPr lang="en-US" dirty="0"/>
              <a:t>Inflammation</a:t>
            </a:r>
            <a:endParaRPr lang="he-IL" dirty="0"/>
          </a:p>
        </p:txBody>
      </p:sp>
      <p:sp>
        <p:nvSpPr>
          <p:cNvPr id="6" name="מציין מיקום תוכן 5"/>
          <p:cNvSpPr>
            <a:spLocks noGrp="1"/>
          </p:cNvSpPr>
          <p:nvPr>
            <p:ph idx="1"/>
          </p:nvPr>
        </p:nvSpPr>
        <p:spPr>
          <a:xfrm>
            <a:off x="1005840" y="1556793"/>
            <a:ext cx="7670616" cy="5040560"/>
          </a:xfrm>
        </p:spPr>
        <p:txBody>
          <a:bodyPr>
            <a:noAutofit/>
          </a:bodyPr>
          <a:lstStyle/>
          <a:p>
            <a:pPr algn="l" rtl="0"/>
            <a:r>
              <a:rPr lang="en-US" dirty="0"/>
              <a:t>P</a:t>
            </a:r>
            <a:r>
              <a:rPr lang="en-US" dirty="0" smtClean="0"/>
              <a:t>roliferating </a:t>
            </a:r>
            <a:r>
              <a:rPr lang="en-US" dirty="0"/>
              <a:t>cancer cells specifically </a:t>
            </a:r>
            <a:r>
              <a:rPr lang="en-US" dirty="0" smtClean="0"/>
              <a:t>or inadvertently </a:t>
            </a:r>
            <a:r>
              <a:rPr lang="en-US" dirty="0"/>
              <a:t>attract the immune system</a:t>
            </a:r>
            <a:r>
              <a:rPr lang="en-US" dirty="0" smtClean="0"/>
              <a:t>, resulting </a:t>
            </a:r>
            <a:r>
              <a:rPr lang="en-US" dirty="0"/>
              <a:t>in subtle or obvious inflammation</a:t>
            </a:r>
          </a:p>
          <a:p>
            <a:pPr algn="l" rtl="0"/>
            <a:r>
              <a:rPr lang="en-US" dirty="0" smtClean="0"/>
              <a:t>Such </a:t>
            </a:r>
            <a:r>
              <a:rPr lang="en-US" dirty="0"/>
              <a:t>inflammation includes immune </a:t>
            </a:r>
            <a:r>
              <a:rPr lang="en-US" dirty="0" smtClean="0"/>
              <a:t>cells specialized </a:t>
            </a:r>
            <a:r>
              <a:rPr lang="en-US" dirty="0"/>
              <a:t>in repairing wounds and other </a:t>
            </a:r>
            <a:r>
              <a:rPr lang="en-US" dirty="0" smtClean="0"/>
              <a:t>tissue damage</a:t>
            </a:r>
            <a:r>
              <a:rPr lang="en-US" dirty="0"/>
              <a:t>, whose functions are misdirected </a:t>
            </a:r>
            <a:r>
              <a:rPr lang="en-US" dirty="0" smtClean="0"/>
              <a:t>to facilitate </a:t>
            </a:r>
            <a:r>
              <a:rPr lang="en-US" dirty="0"/>
              <a:t>multiple hallmark capabilities</a:t>
            </a:r>
            <a:endParaRPr lang="en-US" dirty="0" smtClean="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50</a:t>
            </a:fld>
            <a:endParaRPr lang="he-IL"/>
          </a:p>
        </p:txBody>
      </p:sp>
    </p:spTree>
    <p:extLst>
      <p:ext uri="{BB962C8B-B14F-4D97-AF65-F5344CB8AC3E}">
        <p14:creationId xmlns:p14="http://schemas.microsoft.com/office/powerpoint/2010/main" val="16781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nchor="ctr"/>
          <a:lstStyle/>
          <a:p>
            <a:r>
              <a:rPr lang="en-US" dirty="0"/>
              <a:t>The Tumor Microenvironment</a:t>
            </a:r>
            <a:endParaRPr lang="he-IL" dirty="0"/>
          </a:p>
        </p:txBody>
      </p:sp>
      <p:sp>
        <p:nvSpPr>
          <p:cNvPr id="6" name="מציין מיקום תוכן 5"/>
          <p:cNvSpPr>
            <a:spLocks noGrp="1"/>
          </p:cNvSpPr>
          <p:nvPr>
            <p:ph idx="1"/>
          </p:nvPr>
        </p:nvSpPr>
        <p:spPr>
          <a:xfrm>
            <a:off x="323528" y="1628800"/>
            <a:ext cx="4320480" cy="4824535"/>
          </a:xfrm>
        </p:spPr>
        <p:txBody>
          <a:bodyPr>
            <a:normAutofit lnSpcReduction="10000"/>
          </a:bodyPr>
          <a:lstStyle/>
          <a:p>
            <a:pPr algn="l" rtl="0"/>
            <a:r>
              <a:rPr lang="en-US" dirty="0"/>
              <a:t>Over the past decade, tumors have increasingly been recognized as organs whose complexity approaches and may even exceed that of normal healthy </a:t>
            </a:r>
            <a:r>
              <a:rPr lang="en-US" dirty="0" smtClean="0"/>
              <a:t>tissues</a:t>
            </a:r>
          </a:p>
          <a:p>
            <a:pPr algn="l" rtl="0"/>
            <a:r>
              <a:rPr lang="en-US" dirty="0"/>
              <a:t>Tumors are more than insular masses of proliferating cancer cells. Instead, they are complex tissues composed of multiple distinct cell types that </a:t>
            </a:r>
            <a:r>
              <a:rPr lang="en-US" dirty="0" smtClean="0"/>
              <a:t>interacts with one </a:t>
            </a:r>
            <a:r>
              <a:rPr lang="en-US" dirty="0"/>
              <a:t>another. </a:t>
            </a:r>
          </a:p>
          <a:p>
            <a:pPr algn="l" rtl="0"/>
            <a:r>
              <a:rPr lang="en-US" dirty="0"/>
              <a:t>Tumors also recruit normal cells, which form tumor-associated </a:t>
            </a:r>
            <a:r>
              <a:rPr lang="en-US" dirty="0" err="1"/>
              <a:t>stroma</a:t>
            </a:r>
            <a:r>
              <a:rPr lang="en-US" dirty="0"/>
              <a:t>, as active participants in </a:t>
            </a:r>
            <a:r>
              <a:rPr lang="en-US" dirty="0" err="1"/>
              <a:t>tumorigenesis</a:t>
            </a:r>
            <a:r>
              <a:rPr lang="en-US" dirty="0"/>
              <a:t> rather than passive bystanders; </a:t>
            </a:r>
            <a:endParaRPr lang="he-IL"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51</a:t>
            </a:fld>
            <a:endParaRPr lang="he-IL"/>
          </a:p>
        </p:txBody>
      </p:sp>
      <p:pic>
        <p:nvPicPr>
          <p:cNvPr id="23554" name="Picture 2" descr="D:\DropBox\Docs\Talks\Hallmarks of cancer\Hallsmarks Of Cancer Paper\b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844824"/>
            <a:ext cx="4338633"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06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nchor="ctr"/>
          <a:lstStyle/>
          <a:p>
            <a:pPr rtl="0"/>
            <a:r>
              <a:rPr lang="he-IL" dirty="0" smtClean="0"/>
              <a:t> </a:t>
            </a:r>
            <a:r>
              <a:rPr lang="en-US" dirty="0" smtClean="0"/>
              <a:t> The </a:t>
            </a:r>
            <a:r>
              <a:rPr lang="en-US" dirty="0"/>
              <a:t>Tumor </a:t>
            </a:r>
            <a:r>
              <a:rPr lang="en-US" dirty="0" smtClean="0"/>
              <a:t>Microenvironment - CSC</a:t>
            </a:r>
            <a:endParaRPr lang="he-IL" dirty="0"/>
          </a:p>
        </p:txBody>
      </p:sp>
      <p:sp>
        <p:nvSpPr>
          <p:cNvPr id="6" name="מציין מיקום תוכן 5"/>
          <p:cNvSpPr>
            <a:spLocks noGrp="1"/>
          </p:cNvSpPr>
          <p:nvPr>
            <p:ph idx="1"/>
          </p:nvPr>
        </p:nvSpPr>
        <p:spPr>
          <a:xfrm>
            <a:off x="323528" y="1628800"/>
            <a:ext cx="4320480" cy="4824535"/>
          </a:xfrm>
        </p:spPr>
        <p:txBody>
          <a:bodyPr>
            <a:normAutofit fontScale="92500" lnSpcReduction="10000"/>
          </a:bodyPr>
          <a:lstStyle/>
          <a:p>
            <a:pPr algn="l" rtl="0"/>
            <a:r>
              <a:rPr lang="en-US" dirty="0"/>
              <a:t>In recent </a:t>
            </a:r>
            <a:r>
              <a:rPr lang="en-US" dirty="0" smtClean="0"/>
              <a:t>years, evidence </a:t>
            </a:r>
            <a:r>
              <a:rPr lang="en-US" dirty="0"/>
              <a:t>has accumulated pointing to the existence </a:t>
            </a:r>
            <a:r>
              <a:rPr lang="en-US" dirty="0" smtClean="0"/>
              <a:t>of subclass </a:t>
            </a:r>
            <a:r>
              <a:rPr lang="en-US" dirty="0"/>
              <a:t>of neoplastic cells within tumors, termed cancer stem cells (CSCs</a:t>
            </a:r>
            <a:r>
              <a:rPr lang="en-US" dirty="0" smtClean="0"/>
              <a:t>).</a:t>
            </a:r>
          </a:p>
          <a:p>
            <a:pPr algn="l" rtl="0"/>
            <a:r>
              <a:rPr lang="en-US" dirty="0" smtClean="0"/>
              <a:t>They are operationally defined as being able to </a:t>
            </a:r>
            <a:r>
              <a:rPr lang="en-US" dirty="0"/>
              <a:t>efficiently seed new tumors upon inoculation into recipient </a:t>
            </a:r>
            <a:r>
              <a:rPr lang="en-US" dirty="0" smtClean="0"/>
              <a:t>host.</a:t>
            </a:r>
          </a:p>
          <a:p>
            <a:pPr algn="l" rtl="0"/>
            <a:r>
              <a:rPr lang="en-US" dirty="0" smtClean="0"/>
              <a:t>Their source can either be adult stem cells that </a:t>
            </a:r>
            <a:r>
              <a:rPr lang="en-US" dirty="0"/>
              <a:t>undergo oncogenic transformation</a:t>
            </a:r>
            <a:r>
              <a:rPr lang="en-US" dirty="0" smtClean="0"/>
              <a:t>, or differentiated tissue that was de-differentiated due to some genetic change.</a:t>
            </a:r>
          </a:p>
          <a:p>
            <a:pPr algn="l" rtl="0"/>
            <a:r>
              <a:rPr lang="en-US" dirty="0" smtClean="0"/>
              <a:t>Their existence may suggest a different </a:t>
            </a:r>
            <a:r>
              <a:rPr lang="en-US" dirty="0" err="1" smtClean="0"/>
              <a:t>tumorigenesis</a:t>
            </a:r>
            <a:r>
              <a:rPr lang="en-US" dirty="0" smtClean="0"/>
              <a:t> model.</a:t>
            </a:r>
          </a:p>
          <a:p>
            <a:pPr algn="l" rtl="0"/>
            <a:endParaRPr lang="en-US" dirty="0" smtClean="0"/>
          </a:p>
          <a:p>
            <a:pPr algn="l" rtl="0"/>
            <a:endParaRPr lang="he-IL"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52</a:t>
            </a:fld>
            <a:endParaRPr lang="he-IL"/>
          </a:p>
        </p:txBody>
      </p:sp>
      <p:pic>
        <p:nvPicPr>
          <p:cNvPr id="23554" name="Picture 2" descr="D:\DropBox\Docs\Talks\Hallmarks of cancer\Hallsmarks Of Cancer Paper\b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844824"/>
            <a:ext cx="4338633"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0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t"/>
          <a:lstStyle/>
          <a:p>
            <a:pPr algn="ctr"/>
            <a:r>
              <a:rPr lang="en-US" dirty="0"/>
              <a:t>Therapeutic Targeting</a:t>
            </a:r>
            <a:endParaRPr lang="he-IL" dirty="0"/>
          </a:p>
        </p:txBody>
      </p:sp>
      <p:sp>
        <p:nvSpPr>
          <p:cNvPr id="3" name="מציין מיקום תוכן 2"/>
          <p:cNvSpPr>
            <a:spLocks noGrp="1"/>
          </p:cNvSpPr>
          <p:nvPr>
            <p:ph idx="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53</a:t>
            </a:fld>
            <a:endParaRPr lang="he-IL"/>
          </a:p>
        </p:txBody>
      </p:sp>
      <p:pic>
        <p:nvPicPr>
          <p:cNvPr id="5" name="Picture 2" descr="D:\DropBox\Docs\Talks\Hallmarks of cancer\Hallsmarks Of Cancer Paper\b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588" y="1124744"/>
            <a:ext cx="7416824" cy="543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t"/>
          <a:lstStyle/>
          <a:p>
            <a:r>
              <a:rPr lang="en-US" dirty="0" smtClean="0"/>
              <a:t>Summary</a:t>
            </a:r>
            <a:endParaRPr lang="he-IL" dirty="0"/>
          </a:p>
        </p:txBody>
      </p:sp>
      <p:sp>
        <p:nvSpPr>
          <p:cNvPr id="3" name="מציין מיקום תוכן 2"/>
          <p:cNvSpPr>
            <a:spLocks noGrp="1"/>
          </p:cNvSpPr>
          <p:nvPr>
            <p:ph idx="1"/>
          </p:nvPr>
        </p:nvSpPr>
        <p:spPr>
          <a:xfrm>
            <a:off x="755576" y="1124744"/>
            <a:ext cx="7886640" cy="4127627"/>
          </a:xfrm>
        </p:spPr>
        <p:txBody>
          <a:bodyPr>
            <a:normAutofit/>
          </a:bodyPr>
          <a:lstStyle/>
          <a:p>
            <a:pPr algn="l" rtl="0"/>
            <a:r>
              <a:rPr lang="en-US" dirty="0" smtClean="0"/>
              <a:t>Six </a:t>
            </a:r>
            <a:r>
              <a:rPr lang="en-US" b="1" dirty="0" smtClean="0"/>
              <a:t>acquired</a:t>
            </a:r>
            <a:r>
              <a:rPr lang="en-US" dirty="0" smtClean="0"/>
              <a:t> cancer hallmarks were introduced:</a:t>
            </a:r>
          </a:p>
          <a:p>
            <a:pPr marL="708660" lvl="1" indent="-342900" algn="l" rtl="0">
              <a:buFont typeface="+mj-lt"/>
              <a:buAutoNum type="arabicPeriod"/>
            </a:pPr>
            <a:r>
              <a:rPr lang="en-US" dirty="0" smtClean="0"/>
              <a:t>cancer </a:t>
            </a:r>
            <a:r>
              <a:rPr lang="en-US" dirty="0"/>
              <a:t>cells stimulate their own growth</a:t>
            </a:r>
            <a:r>
              <a:rPr lang="en-US" dirty="0" smtClean="0"/>
              <a:t>;</a:t>
            </a:r>
          </a:p>
          <a:p>
            <a:pPr marL="708660" lvl="1" indent="-342900" algn="l" rtl="0">
              <a:buFont typeface="+mj-lt"/>
              <a:buAutoNum type="arabicPeriod"/>
            </a:pPr>
            <a:r>
              <a:rPr lang="en-US" dirty="0" smtClean="0"/>
              <a:t>they </a:t>
            </a:r>
            <a:r>
              <a:rPr lang="en-US" dirty="0"/>
              <a:t>resist inhibitory signals that might otherwise stop their growth; </a:t>
            </a:r>
            <a:endParaRPr lang="en-US" dirty="0" smtClean="0"/>
          </a:p>
          <a:p>
            <a:pPr marL="708660" lvl="1" indent="-342900" algn="l" rtl="0">
              <a:buFont typeface="+mj-lt"/>
              <a:buAutoNum type="arabicPeriod"/>
            </a:pPr>
            <a:r>
              <a:rPr lang="en-US" dirty="0" smtClean="0"/>
              <a:t>they </a:t>
            </a:r>
            <a:r>
              <a:rPr lang="en-US" dirty="0"/>
              <a:t>resist their own programmed cell death (apoptosis</a:t>
            </a:r>
            <a:r>
              <a:rPr lang="en-US" dirty="0" smtClean="0"/>
              <a:t>);</a:t>
            </a:r>
          </a:p>
          <a:p>
            <a:pPr marL="708660" lvl="1" indent="-342900" algn="l" rtl="0">
              <a:buFont typeface="+mj-lt"/>
              <a:buAutoNum type="arabicPeriod"/>
            </a:pPr>
            <a:r>
              <a:rPr lang="en-US" dirty="0" smtClean="0"/>
              <a:t>they </a:t>
            </a:r>
            <a:r>
              <a:rPr lang="en-US" dirty="0"/>
              <a:t>stimulate the growth of blood vessels to supply nutrients to tumors (angiogenesis</a:t>
            </a:r>
            <a:r>
              <a:rPr lang="en-US" dirty="0" smtClean="0"/>
              <a:t>);</a:t>
            </a:r>
          </a:p>
          <a:p>
            <a:pPr marL="708660" lvl="1" indent="-342900" algn="l" rtl="0">
              <a:buFont typeface="+mj-lt"/>
              <a:buAutoNum type="arabicPeriod"/>
            </a:pPr>
            <a:r>
              <a:rPr lang="en-US" dirty="0" smtClean="0"/>
              <a:t>they </a:t>
            </a:r>
            <a:r>
              <a:rPr lang="en-US" dirty="0"/>
              <a:t>can multiply forever; </a:t>
            </a:r>
            <a:endParaRPr lang="en-US" dirty="0" smtClean="0"/>
          </a:p>
          <a:p>
            <a:pPr marL="708660" lvl="1" indent="-342900" algn="l" rtl="0">
              <a:buFont typeface="+mj-lt"/>
              <a:buAutoNum type="arabicPeriod"/>
            </a:pPr>
            <a:r>
              <a:rPr lang="en-US" dirty="0" smtClean="0"/>
              <a:t>they </a:t>
            </a:r>
            <a:r>
              <a:rPr lang="en-US" dirty="0"/>
              <a:t>invade local tissue and spread to distant sites (metastasis).</a:t>
            </a:r>
            <a:endParaRPr lang="he-IL"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54</a:t>
            </a:fld>
            <a:endParaRPr lang="he-IL"/>
          </a:p>
        </p:txBody>
      </p:sp>
      <p:pic>
        <p:nvPicPr>
          <p:cNvPr id="24579" name="Picture 3" descr="D:\DropBox\Docs\Talks\Hallmarks of cancer\Hallsmarks Of Cancer Paper\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005064"/>
            <a:ext cx="4176464" cy="250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5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t"/>
          <a:lstStyle/>
          <a:p>
            <a:r>
              <a:rPr lang="en-US" dirty="0" smtClean="0"/>
              <a:t>Summary</a:t>
            </a:r>
            <a:endParaRPr lang="he-IL" dirty="0"/>
          </a:p>
        </p:txBody>
      </p:sp>
      <p:sp>
        <p:nvSpPr>
          <p:cNvPr id="3" name="מציין מיקום תוכן 2"/>
          <p:cNvSpPr>
            <a:spLocks noGrp="1"/>
          </p:cNvSpPr>
          <p:nvPr>
            <p:ph idx="1"/>
          </p:nvPr>
        </p:nvSpPr>
        <p:spPr>
          <a:xfrm>
            <a:off x="755576" y="1124744"/>
            <a:ext cx="7886640" cy="4127627"/>
          </a:xfrm>
        </p:spPr>
        <p:txBody>
          <a:bodyPr>
            <a:normAutofit/>
          </a:bodyPr>
          <a:lstStyle/>
          <a:p>
            <a:pPr algn="l" rtl="0"/>
            <a:r>
              <a:rPr lang="en-US" dirty="0" smtClean="0"/>
              <a:t>Two additional </a:t>
            </a:r>
            <a:r>
              <a:rPr lang="en-US" b="1" dirty="0" smtClean="0"/>
              <a:t>emerging</a:t>
            </a:r>
            <a:r>
              <a:rPr lang="en-US" dirty="0" smtClean="0"/>
              <a:t> hallmarks:</a:t>
            </a:r>
          </a:p>
          <a:p>
            <a:pPr marL="708660" lvl="1" indent="-342900" algn="l" rtl="0">
              <a:buFont typeface="+mj-lt"/>
              <a:buAutoNum type="arabicPeriod"/>
            </a:pPr>
            <a:r>
              <a:rPr lang="en-US" dirty="0" smtClean="0"/>
              <a:t>Abnormal </a:t>
            </a:r>
            <a:r>
              <a:rPr lang="en-US" dirty="0"/>
              <a:t>metabolic </a:t>
            </a:r>
            <a:r>
              <a:rPr lang="en-US" dirty="0" smtClean="0"/>
              <a:t>pathways</a:t>
            </a:r>
          </a:p>
          <a:p>
            <a:pPr marL="708660" lvl="1" indent="-342900" algn="l" rtl="0">
              <a:buFont typeface="+mj-lt"/>
              <a:buAutoNum type="arabicPeriod"/>
            </a:pPr>
            <a:r>
              <a:rPr lang="en-US" dirty="0" smtClean="0"/>
              <a:t>Evading </a:t>
            </a:r>
            <a:r>
              <a:rPr lang="en-US" dirty="0"/>
              <a:t>the immune system</a:t>
            </a:r>
            <a:endParaRPr lang="en-US" dirty="0" smtClean="0"/>
          </a:p>
          <a:p>
            <a:pPr algn="l" rtl="0"/>
            <a:r>
              <a:rPr lang="en-US" dirty="0" smtClean="0"/>
              <a:t>Two </a:t>
            </a:r>
            <a:r>
              <a:rPr lang="en-US" b="1" dirty="0" smtClean="0"/>
              <a:t>enabling</a:t>
            </a:r>
            <a:r>
              <a:rPr lang="en-US" dirty="0" smtClean="0"/>
              <a:t> cancer hallmarks were introduced:</a:t>
            </a:r>
          </a:p>
          <a:p>
            <a:pPr marL="708660" lvl="1" indent="-342900" algn="l" rtl="0">
              <a:buFont typeface="+mj-lt"/>
              <a:buAutoNum type="arabicPeriod"/>
            </a:pPr>
            <a:r>
              <a:rPr lang="en-US" dirty="0"/>
              <a:t>C</a:t>
            </a:r>
            <a:r>
              <a:rPr lang="en-US" dirty="0" smtClean="0"/>
              <a:t>hromosome </a:t>
            </a:r>
            <a:r>
              <a:rPr lang="en-US" dirty="0"/>
              <a:t>abnormalities and unstable </a:t>
            </a:r>
            <a:r>
              <a:rPr lang="en-US" dirty="0" smtClean="0"/>
              <a:t>DNA</a:t>
            </a:r>
          </a:p>
          <a:p>
            <a:pPr marL="708660" lvl="1" indent="-342900" algn="l" rtl="0">
              <a:buFont typeface="+mj-lt"/>
              <a:buAutoNum type="arabicPeriod"/>
            </a:pPr>
            <a:r>
              <a:rPr lang="en-US" dirty="0" smtClean="0"/>
              <a:t>Inflammation</a:t>
            </a:r>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55</a:t>
            </a:fld>
            <a:endParaRPr lang="he-IL"/>
          </a:p>
        </p:txBody>
      </p:sp>
      <p:pic>
        <p:nvPicPr>
          <p:cNvPr id="34818" name="Picture 2" descr="D:\DropBox\Docs\Talks\Hallmarks of cancer\Hallsmarks Of Cancer Paper\b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3369" y="3284984"/>
            <a:ext cx="4907103"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9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t"/>
          <a:lstStyle/>
          <a:p>
            <a:r>
              <a:rPr lang="en-US" dirty="0" smtClean="0"/>
              <a:t>Summary</a:t>
            </a:r>
            <a:endParaRPr lang="he-IL" dirty="0"/>
          </a:p>
        </p:txBody>
      </p:sp>
      <p:sp>
        <p:nvSpPr>
          <p:cNvPr id="3" name="מציין מיקום תוכן 2"/>
          <p:cNvSpPr>
            <a:spLocks noGrp="1"/>
          </p:cNvSpPr>
          <p:nvPr>
            <p:ph idx="1"/>
          </p:nvPr>
        </p:nvSpPr>
        <p:spPr>
          <a:xfrm>
            <a:off x="1043608" y="1268760"/>
            <a:ext cx="7598608" cy="3983611"/>
          </a:xfrm>
        </p:spPr>
        <p:txBody>
          <a:bodyPr>
            <a:normAutofit/>
          </a:bodyPr>
          <a:lstStyle/>
          <a:p>
            <a:pPr marL="45720" indent="0" algn="l" rtl="0">
              <a:buNone/>
            </a:pPr>
            <a:r>
              <a:rPr lang="en-US" sz="2400" dirty="0" smtClean="0"/>
              <a:t>Each cancer type can be perceived as a different way to overcome the cellular barriers guarding from cancer.</a:t>
            </a:r>
          </a:p>
          <a:p>
            <a:pPr marL="45720" indent="0" algn="l" rtl="0">
              <a:buNone/>
            </a:pPr>
            <a:r>
              <a:rPr lang="en-US" sz="2400" dirty="0" smtClean="0"/>
              <a:t>200 cancer types are conceptually equivalent to 200 different solutions to how to breach the body’s defenses.</a:t>
            </a:r>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56</a:t>
            </a:fld>
            <a:endParaRPr lang="he-IL"/>
          </a:p>
        </p:txBody>
      </p:sp>
      <p:pic>
        <p:nvPicPr>
          <p:cNvPr id="24578" name="Picture 2" descr="D:\DropBox\Docs\Talks\Hallmarks of cancer\Hallsmarks Of Cancer Paper\b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143" y="3212976"/>
            <a:ext cx="4320480" cy="316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3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Summary – The vision</a:t>
            </a:r>
            <a:endParaRPr lang="he-IL" dirty="0"/>
          </a:p>
        </p:txBody>
      </p:sp>
      <p:sp>
        <p:nvSpPr>
          <p:cNvPr id="3" name="מציין מיקום תוכן 2"/>
          <p:cNvSpPr>
            <a:spLocks noGrp="1"/>
          </p:cNvSpPr>
          <p:nvPr>
            <p:ph idx="1"/>
          </p:nvPr>
        </p:nvSpPr>
        <p:spPr>
          <a:xfrm>
            <a:off x="1005840" y="1901953"/>
            <a:ext cx="7526600" cy="4127627"/>
          </a:xfrm>
        </p:spPr>
        <p:txBody>
          <a:bodyPr>
            <a:normAutofit/>
          </a:bodyPr>
          <a:lstStyle/>
          <a:p>
            <a:pPr algn="l" rtl="0"/>
            <a:r>
              <a:rPr lang="en-US" dirty="0"/>
              <a:t>With holistic clarity of mechanism, cancer prognosis and treatment will become a rational science, unrecognizable by current practitioners</a:t>
            </a:r>
            <a:r>
              <a:rPr lang="en-US" dirty="0" smtClean="0"/>
              <a:t>.</a:t>
            </a:r>
          </a:p>
          <a:p>
            <a:pPr algn="l" rtl="0"/>
            <a:r>
              <a:rPr lang="en-US" dirty="0" smtClean="0"/>
              <a:t>It </a:t>
            </a:r>
            <a:r>
              <a:rPr lang="en-US" dirty="0"/>
              <a:t>will be possible to understand with precision how and why treatment regimens and specific antitumor drugs succeed or fail. </a:t>
            </a:r>
            <a:endParaRPr lang="en-US" dirty="0" smtClean="0"/>
          </a:p>
          <a:p>
            <a:pPr algn="l" rtl="0"/>
            <a:r>
              <a:rPr lang="en-US" dirty="0" smtClean="0"/>
              <a:t>The authors envision </a:t>
            </a:r>
            <a:r>
              <a:rPr lang="en-US" dirty="0"/>
              <a:t>anticancer drugs targeted to each of the hallmark capabilities of </a:t>
            </a:r>
            <a:r>
              <a:rPr lang="en-US" dirty="0" smtClean="0"/>
              <a:t>cancer together with sophisticated </a:t>
            </a:r>
            <a:r>
              <a:rPr lang="en-US" dirty="0"/>
              <a:t>technologies </a:t>
            </a:r>
            <a:r>
              <a:rPr lang="en-US" dirty="0" smtClean="0"/>
              <a:t>that will detect </a:t>
            </a:r>
            <a:r>
              <a:rPr lang="en-US" dirty="0"/>
              <a:t>and identify all stages of disease </a:t>
            </a:r>
            <a:r>
              <a:rPr lang="en-US" dirty="0" smtClean="0"/>
              <a:t>progression.</a:t>
            </a:r>
          </a:p>
          <a:p>
            <a:pPr algn="l" rtl="0"/>
            <a:r>
              <a:rPr lang="en-US" dirty="0" smtClean="0"/>
              <a:t>“One </a:t>
            </a:r>
            <a:r>
              <a:rPr lang="en-US" dirty="0"/>
              <a:t>day, we imagine that cancer biology and </a:t>
            </a:r>
            <a:r>
              <a:rPr lang="en-US" dirty="0" smtClean="0"/>
              <a:t>treatment will become </a:t>
            </a:r>
            <a:r>
              <a:rPr lang="en-US" dirty="0"/>
              <a:t>a science with a conceptual structure and logical coherence that rivals that of chemistry or </a:t>
            </a:r>
            <a:r>
              <a:rPr lang="en-US" dirty="0" smtClean="0"/>
              <a:t>physics”</a:t>
            </a:r>
            <a:endParaRPr lang="he-IL"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57</a:t>
            </a:fld>
            <a:endParaRPr lang="he-IL"/>
          </a:p>
        </p:txBody>
      </p:sp>
      <p:pic>
        <p:nvPicPr>
          <p:cNvPr id="24578" name="Picture 2" descr="D:\DropBox\Docs\Talks\Hallmarks of cancer\Hallsmarks Of Cancer Paper\b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39732"/>
            <a:ext cx="2227242" cy="163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35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endParaRPr lang="he-IL"/>
          </a:p>
        </p:txBody>
      </p:sp>
      <p:sp>
        <p:nvSpPr>
          <p:cNvPr id="6" name="כותרת 3"/>
          <p:cNvSpPr txBox="1">
            <a:spLocks/>
          </p:cNvSpPr>
          <p:nvPr/>
        </p:nvSpPr>
        <p:spPr>
          <a:xfrm>
            <a:off x="1143000" y="2924944"/>
            <a:ext cx="6858000" cy="845840"/>
          </a:xfrm>
          <a:prstGeom prst="rect">
            <a:avLst/>
          </a:prstGeom>
        </p:spPr>
        <p:txBody>
          <a:bodyPr vert="horz" lIns="91440" tIns="45720" rIns="91440" bIns="45720" rtlCol="0" anchor="b">
            <a:normAutofit/>
          </a:bodyPr>
          <a:lstStyle>
            <a:lvl1pPr marL="0" indent="0" algn="ctr" defTabSz="914400" rtl="1" eaLnBrk="1" latinLnBrk="0" hangingPunct="1">
              <a:lnSpc>
                <a:spcPct val="90000"/>
              </a:lnSpc>
              <a:spcBef>
                <a:spcPct val="0"/>
              </a:spcBef>
              <a:buFont typeface="Arial" pitchFamily="34" charset="0"/>
              <a:buNone/>
              <a:defRPr sz="5200" b="0" kern="1200">
                <a:solidFill>
                  <a:schemeClr val="tx1"/>
                </a:solidFill>
                <a:latin typeface="+mj-lt"/>
                <a:ea typeface="+mj-ea"/>
                <a:cs typeface="+mj-cs"/>
              </a:defRPr>
            </a:lvl1pPr>
          </a:lstStyle>
          <a:p>
            <a:r>
              <a:rPr lang="en-US" i="1" dirty="0" smtClean="0">
                <a:effectLst>
                  <a:outerShdw blurRad="38100" dist="38100" dir="2700000" algn="tl">
                    <a:srgbClr val="000000">
                      <a:alpha val="43137"/>
                    </a:srgbClr>
                  </a:outerShdw>
                </a:effectLst>
              </a:rPr>
              <a:t>The End</a:t>
            </a:r>
            <a:endParaRPr lang="he-IL" i="1" dirty="0">
              <a:effectLst>
                <a:outerShdw blurRad="38100" dist="38100" dir="2700000" algn="tl">
                  <a:srgbClr val="000000">
                    <a:alpha val="43137"/>
                  </a:srgbClr>
                </a:outerShdw>
              </a:effectLst>
            </a:endParaRPr>
          </a:p>
        </p:txBody>
      </p:sp>
      <p:sp>
        <p:nvSpPr>
          <p:cNvPr id="2" name="מציין מיקום של מספר שקופית 1"/>
          <p:cNvSpPr>
            <a:spLocks noGrp="1"/>
          </p:cNvSpPr>
          <p:nvPr>
            <p:ph type="sldNum" sz="quarter" idx="12"/>
          </p:nvPr>
        </p:nvSpPr>
        <p:spPr/>
        <p:txBody>
          <a:bodyPr/>
          <a:lstStyle/>
          <a:p>
            <a:fld id="{6B40EF78-2C0D-46A8-BDAF-870AEF0D6715}" type="slidenum">
              <a:rPr lang="he-IL" smtClean="0"/>
              <a:t>58</a:t>
            </a:fld>
            <a:endParaRPr lang="he-IL"/>
          </a:p>
        </p:txBody>
      </p:sp>
    </p:spTree>
    <p:extLst>
      <p:ext uri="{BB962C8B-B14F-4D97-AF65-F5344CB8AC3E}">
        <p14:creationId xmlns:p14="http://schemas.microsoft.com/office/powerpoint/2010/main" val="42245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599" y="188640"/>
            <a:ext cx="7521525" cy="1233424"/>
          </a:xfrm>
        </p:spPr>
        <p:txBody>
          <a:bodyPr anchor="ctr"/>
          <a:lstStyle/>
          <a:p>
            <a:pPr algn="ctr" rtl="0"/>
            <a:r>
              <a:rPr lang="en-US" dirty="0" smtClean="0"/>
              <a:t>Leading causes of death in the US, 2010</a:t>
            </a:r>
            <a:endParaRPr lang="he-IL" dirty="0"/>
          </a:p>
        </p:txBody>
      </p:sp>
      <p:sp>
        <p:nvSpPr>
          <p:cNvPr id="3" name="מציין מיקום תוכן 2"/>
          <p:cNvSpPr>
            <a:spLocks noGrp="1"/>
          </p:cNvSpPr>
          <p:nvPr>
            <p:ph idx="1"/>
          </p:nvPr>
        </p:nvSpPr>
        <p:spPr/>
        <p:txBody>
          <a:bodyPr/>
          <a:lstStyle/>
          <a:p>
            <a:pPr algn="l" rtl="0"/>
            <a:endParaRPr lang="en-US" dirty="0" smtClean="0"/>
          </a:p>
          <a:p>
            <a:pPr algn="l" rtl="0"/>
            <a:endParaRPr lang="en-US" dirty="0" smtClean="0"/>
          </a:p>
          <a:p>
            <a:pPr algn="l" rtl="0"/>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96752"/>
            <a:ext cx="898688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600190" y="6381328"/>
            <a:ext cx="4364298" cy="307777"/>
          </a:xfrm>
          <a:prstGeom prst="rect">
            <a:avLst/>
          </a:prstGeom>
          <a:noFill/>
        </p:spPr>
        <p:txBody>
          <a:bodyPr wrap="square" rtlCol="1">
            <a:spAutoFit/>
          </a:bodyPr>
          <a:lstStyle/>
          <a:p>
            <a:pPr rtl="0"/>
            <a:r>
              <a:rPr lang="en-US" sz="1400" dirty="0" smtClean="0"/>
              <a:t>“Deaths</a:t>
            </a:r>
            <a:r>
              <a:rPr lang="en-US" sz="1400" dirty="0"/>
              <a:t>: Preliminary Data for </a:t>
            </a:r>
            <a:r>
              <a:rPr lang="en-US" sz="1400" dirty="0" smtClean="0"/>
              <a:t>2010”, US CDC</a:t>
            </a:r>
            <a:endParaRPr lang="he-IL" sz="1400" dirty="0"/>
          </a:p>
        </p:txBody>
      </p:sp>
      <p:sp>
        <p:nvSpPr>
          <p:cNvPr id="4" name="מציין מיקום של מספר שקופית 3"/>
          <p:cNvSpPr>
            <a:spLocks noGrp="1"/>
          </p:cNvSpPr>
          <p:nvPr>
            <p:ph type="sldNum" sz="quarter" idx="12"/>
          </p:nvPr>
        </p:nvSpPr>
        <p:spPr/>
        <p:txBody>
          <a:bodyPr/>
          <a:lstStyle/>
          <a:p>
            <a:fld id="{6B40EF78-2C0D-46A8-BDAF-870AEF0D6715}" type="slidenum">
              <a:rPr lang="he-IL" smtClean="0"/>
              <a:t>6</a:t>
            </a:fld>
            <a:endParaRPr lang="he-IL"/>
          </a:p>
        </p:txBody>
      </p:sp>
    </p:spTree>
    <p:extLst>
      <p:ext uri="{BB962C8B-B14F-4D97-AF65-F5344CB8AC3E}">
        <p14:creationId xmlns:p14="http://schemas.microsoft.com/office/powerpoint/2010/main" val="334092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467360"/>
            <a:ext cx="7598608" cy="1233424"/>
          </a:xfrm>
        </p:spPr>
        <p:txBody>
          <a:bodyPr anchor="ctr"/>
          <a:lstStyle/>
          <a:p>
            <a:pPr rtl="0"/>
            <a:r>
              <a:rPr lang="en-US" dirty="0" smtClean="0"/>
              <a:t>Cancer Types</a:t>
            </a:r>
            <a:endParaRPr lang="he-IL" dirty="0"/>
          </a:p>
        </p:txBody>
      </p:sp>
      <p:sp>
        <p:nvSpPr>
          <p:cNvPr id="3" name="מציין מיקום תוכן 2"/>
          <p:cNvSpPr>
            <a:spLocks noGrp="1"/>
          </p:cNvSpPr>
          <p:nvPr>
            <p:ph idx="1"/>
          </p:nvPr>
        </p:nvSpPr>
        <p:spPr>
          <a:xfrm>
            <a:off x="323528" y="1772816"/>
            <a:ext cx="2736303" cy="4256765"/>
          </a:xfrm>
        </p:spPr>
        <p:txBody>
          <a:bodyPr>
            <a:normAutofit/>
          </a:bodyPr>
          <a:lstStyle/>
          <a:p>
            <a:pPr algn="l" rtl="0"/>
            <a:r>
              <a:rPr lang="en-US" dirty="0"/>
              <a:t>There are more than 200 different types of cancer</a:t>
            </a:r>
            <a:r>
              <a:rPr lang="en-US" dirty="0" smtClean="0"/>
              <a:t>.</a:t>
            </a:r>
          </a:p>
          <a:p>
            <a:pPr algn="l" rtl="0"/>
            <a:r>
              <a:rPr lang="en-US" dirty="0"/>
              <a:t>Cancer can develop from almost any type of cell in the body. So there is usually more than one type of cancer that can develop in any one part of the body</a:t>
            </a:r>
            <a:r>
              <a:rPr lang="en-US" dirty="0" smtClean="0"/>
              <a:t>.</a:t>
            </a:r>
          </a:p>
          <a:p>
            <a:pPr algn="l" rtl="0"/>
            <a:endParaRPr lang="en-US" dirty="0" smtClean="0"/>
          </a:p>
          <a:p>
            <a:pPr algn="l" rtl="0"/>
            <a:endParaRPr lang="he-IL" dirty="0"/>
          </a:p>
        </p:txBody>
      </p:sp>
      <p:sp>
        <p:nvSpPr>
          <p:cNvPr id="4" name="TextBox 3"/>
          <p:cNvSpPr txBox="1"/>
          <p:nvPr/>
        </p:nvSpPr>
        <p:spPr>
          <a:xfrm>
            <a:off x="5082342" y="1197361"/>
            <a:ext cx="3995937" cy="276999"/>
          </a:xfrm>
          <a:prstGeom prst="rect">
            <a:avLst/>
          </a:prstGeom>
          <a:noFill/>
        </p:spPr>
        <p:txBody>
          <a:bodyPr wrap="square" rtlCol="1">
            <a:spAutoFit/>
          </a:bodyPr>
          <a:lstStyle/>
          <a:p>
            <a:pPr rtl="0"/>
            <a:r>
              <a:rPr lang="en-US" sz="1200" dirty="0" smtClean="0"/>
              <a:t>“Cancer Facts &amp; </a:t>
            </a:r>
            <a:r>
              <a:rPr lang="en-US" sz="1200" dirty="0"/>
              <a:t>Figures </a:t>
            </a:r>
            <a:r>
              <a:rPr lang="en-US" sz="1200" dirty="0" smtClean="0"/>
              <a:t>2012”, American Cancer Society</a:t>
            </a:r>
            <a:endParaRPr lang="he-IL" sz="1200" dirty="0"/>
          </a:p>
        </p:txBody>
      </p:sp>
      <p:sp>
        <p:nvSpPr>
          <p:cNvPr id="5" name="מציין מיקום של מספר שקופית 4"/>
          <p:cNvSpPr>
            <a:spLocks noGrp="1"/>
          </p:cNvSpPr>
          <p:nvPr>
            <p:ph type="sldNum" sz="quarter" idx="12"/>
          </p:nvPr>
        </p:nvSpPr>
        <p:spPr/>
        <p:txBody>
          <a:bodyPr/>
          <a:lstStyle/>
          <a:p>
            <a:fld id="{6B40EF78-2C0D-46A8-BDAF-870AEF0D6715}" type="slidenum">
              <a:rPr lang="he-IL" smtClean="0"/>
              <a:t>7</a:t>
            </a:fld>
            <a:endParaRPr lang="he-IL"/>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118" y="1556792"/>
            <a:ext cx="5911768" cy="504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16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332656"/>
            <a:ext cx="7742624" cy="1368128"/>
          </a:xfrm>
        </p:spPr>
        <p:txBody>
          <a:bodyPr anchor="t"/>
          <a:lstStyle/>
          <a:p>
            <a:pPr rtl="0"/>
            <a:r>
              <a:rPr lang="en-US" dirty="0" smtClean="0"/>
              <a:t>Cancer Abundance</a:t>
            </a:r>
            <a:endParaRPr lang="he-IL" dirty="0"/>
          </a:p>
        </p:txBody>
      </p:sp>
      <p:sp>
        <p:nvSpPr>
          <p:cNvPr id="3" name="מציין מיקום תוכן 2"/>
          <p:cNvSpPr>
            <a:spLocks noGrp="1"/>
          </p:cNvSpPr>
          <p:nvPr>
            <p:ph idx="1"/>
          </p:nvPr>
        </p:nvSpPr>
        <p:spPr/>
        <p:txBody>
          <a:bodyPr/>
          <a:lstStyle/>
          <a:p>
            <a:pPr algn="l" rtl="0"/>
            <a:endParaRPr lang="en-US" dirty="0" smtClean="0"/>
          </a:p>
          <a:p>
            <a:pPr algn="l" rtl="0"/>
            <a:endParaRPr lang="en-US" dirty="0" smtClean="0"/>
          </a:p>
          <a:p>
            <a:pPr algn="l" rtl="0"/>
            <a:endParaRPr lang="he-IL" dirty="0"/>
          </a:p>
        </p:txBody>
      </p:sp>
      <p:sp>
        <p:nvSpPr>
          <p:cNvPr id="4" name="TextBox 3"/>
          <p:cNvSpPr txBox="1"/>
          <p:nvPr/>
        </p:nvSpPr>
        <p:spPr>
          <a:xfrm>
            <a:off x="5124371" y="6309320"/>
            <a:ext cx="3995937" cy="276999"/>
          </a:xfrm>
          <a:prstGeom prst="rect">
            <a:avLst/>
          </a:prstGeom>
          <a:noFill/>
        </p:spPr>
        <p:txBody>
          <a:bodyPr wrap="square" rtlCol="1">
            <a:spAutoFit/>
          </a:bodyPr>
          <a:lstStyle/>
          <a:p>
            <a:pPr algn="l" rtl="0"/>
            <a:r>
              <a:rPr lang="en-US" sz="1200" dirty="0" smtClean="0"/>
              <a:t>“Cancer Facts &amp; </a:t>
            </a:r>
            <a:r>
              <a:rPr lang="en-US" sz="1200" dirty="0"/>
              <a:t>Figures </a:t>
            </a:r>
            <a:r>
              <a:rPr lang="en-US" sz="1200" dirty="0" smtClean="0"/>
              <a:t>2012”, American Cancer Society</a:t>
            </a:r>
            <a:endParaRPr lang="he-IL" sz="12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94641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ציין מיקום של מספר שקופית 4"/>
          <p:cNvSpPr>
            <a:spLocks noGrp="1"/>
          </p:cNvSpPr>
          <p:nvPr>
            <p:ph type="sldNum" sz="quarter" idx="12"/>
          </p:nvPr>
        </p:nvSpPr>
        <p:spPr/>
        <p:txBody>
          <a:bodyPr/>
          <a:lstStyle/>
          <a:p>
            <a:fld id="{6B40EF78-2C0D-46A8-BDAF-870AEF0D6715}" type="slidenum">
              <a:rPr lang="he-IL" smtClean="0"/>
              <a:t>8</a:t>
            </a:fld>
            <a:endParaRPr lang="he-IL"/>
          </a:p>
        </p:txBody>
      </p:sp>
    </p:spTree>
    <p:extLst>
      <p:ext uri="{BB962C8B-B14F-4D97-AF65-F5344CB8AC3E}">
        <p14:creationId xmlns:p14="http://schemas.microsoft.com/office/powerpoint/2010/main" val="389441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lstStyle/>
          <a:p>
            <a:pPr rtl="0"/>
            <a:r>
              <a:rPr lang="en-US" dirty="0" err="1" smtClean="0"/>
              <a:t>Tumorigenesis</a:t>
            </a:r>
            <a:r>
              <a:rPr lang="en-US" b="1" dirty="0" smtClean="0"/>
              <a:t> </a:t>
            </a:r>
            <a:r>
              <a:rPr lang="en-GB" dirty="0" smtClean="0"/>
              <a:t>is a multi-step process</a:t>
            </a:r>
            <a:endParaRPr lang="he-IL" dirty="0"/>
          </a:p>
        </p:txBody>
      </p:sp>
      <p:sp>
        <p:nvSpPr>
          <p:cNvPr id="3" name="מציין מיקום תוכן 2"/>
          <p:cNvSpPr>
            <a:spLocks noGrp="1"/>
          </p:cNvSpPr>
          <p:nvPr>
            <p:ph idx="1"/>
          </p:nvPr>
        </p:nvSpPr>
        <p:spPr>
          <a:xfrm>
            <a:off x="755576" y="1901953"/>
            <a:ext cx="6366763" cy="4407367"/>
          </a:xfrm>
        </p:spPr>
        <p:txBody>
          <a:bodyPr>
            <a:normAutofit/>
          </a:bodyPr>
          <a:lstStyle/>
          <a:p>
            <a:pPr algn="l" rtl="0"/>
            <a:r>
              <a:rPr lang="en-US" dirty="0" err="1" smtClean="0"/>
              <a:t>Tumorigenesis</a:t>
            </a:r>
            <a:r>
              <a:rPr lang="en-US" dirty="0" smtClean="0"/>
              <a:t> is a multi-step process by </a:t>
            </a:r>
            <a:r>
              <a:rPr lang="en-US" dirty="0"/>
              <a:t>which normal cells are transformed into cancer </a:t>
            </a:r>
            <a:r>
              <a:rPr lang="en-US" dirty="0" smtClean="0"/>
              <a:t>cells by acquiring genetic changes. </a:t>
            </a:r>
          </a:p>
          <a:p>
            <a:pPr algn="l" rtl="0"/>
            <a:r>
              <a:rPr lang="en-US" dirty="0" smtClean="0"/>
              <a:t>It </a:t>
            </a:r>
            <a:r>
              <a:rPr lang="en-US" dirty="0"/>
              <a:t>is characterized by a progression of changes on cellular and genetic level that ultimately reprogram a cell to undergo uncontrolled cell </a:t>
            </a:r>
            <a:r>
              <a:rPr lang="en-US" dirty="0" smtClean="0"/>
              <a:t>division and a </a:t>
            </a:r>
            <a:r>
              <a:rPr lang="en-US" dirty="0"/>
              <a:t>malignant </a:t>
            </a:r>
            <a:r>
              <a:rPr lang="en-US" dirty="0" smtClean="0"/>
              <a:t>mass (neoplasm) is formed.</a:t>
            </a:r>
          </a:p>
          <a:p>
            <a:pPr algn="l" rtl="0"/>
            <a:r>
              <a:rPr lang="en-US" dirty="0" smtClean="0"/>
              <a:t>Three to six genetic changes are usually required for a normal cell to transform into a cancer cell.</a:t>
            </a:r>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340768"/>
            <a:ext cx="1728192" cy="508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ציין מיקום של מספר שקופית 3"/>
          <p:cNvSpPr>
            <a:spLocks noGrp="1"/>
          </p:cNvSpPr>
          <p:nvPr>
            <p:ph type="sldNum" sz="quarter" idx="12"/>
          </p:nvPr>
        </p:nvSpPr>
        <p:spPr/>
        <p:txBody>
          <a:bodyPr/>
          <a:lstStyle/>
          <a:p>
            <a:fld id="{6B40EF78-2C0D-46A8-BDAF-870AEF0D6715}" type="slidenum">
              <a:rPr lang="he-IL" smtClean="0"/>
              <a:t>9</a:t>
            </a:fld>
            <a:endParaRPr lang="he-IL"/>
          </a:p>
        </p:txBody>
      </p:sp>
    </p:spTree>
    <p:extLst>
      <p:ext uri="{BB962C8B-B14F-4D97-AF65-F5344CB8AC3E}">
        <p14:creationId xmlns:p14="http://schemas.microsoft.com/office/powerpoint/2010/main" val="26210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Banded_Design_Blue_16x9(3)</Template>
  <TotalTime>2059</TotalTime>
  <Words>3781</Words>
  <Application>Microsoft Office PowerPoint</Application>
  <PresentationFormat>‫הצגה על המסך (4:3)</PresentationFormat>
  <Paragraphs>322</Paragraphs>
  <Slides>58</Slides>
  <Notes>4</Notes>
  <HiddenSlides>0</HiddenSlides>
  <MMClips>0</MMClips>
  <ScaleCrop>false</ScaleCrop>
  <HeadingPairs>
    <vt:vector size="4" baseType="variant">
      <vt:variant>
        <vt:lpstr>ערכת נושא</vt:lpstr>
      </vt:variant>
      <vt:variant>
        <vt:i4>1</vt:i4>
      </vt:variant>
      <vt:variant>
        <vt:lpstr>כותרות שקופיות</vt:lpstr>
      </vt:variant>
      <vt:variant>
        <vt:i4>58</vt:i4>
      </vt:variant>
    </vt:vector>
  </HeadingPairs>
  <TitlesOfParts>
    <vt:vector size="59" baseType="lpstr">
      <vt:lpstr>Banded Design Blue 16x9</vt:lpstr>
      <vt:lpstr>The Hallmarks Of Cancer In search of the underlying principles common to all cancers</vt:lpstr>
      <vt:lpstr>Reviewed Papers</vt:lpstr>
      <vt:lpstr>Introduction to Cancer</vt:lpstr>
      <vt:lpstr>Normal versus Tumorous cells</vt:lpstr>
      <vt:lpstr>Cancer Abundance</vt:lpstr>
      <vt:lpstr>Leading causes of death in the US, 2010</vt:lpstr>
      <vt:lpstr>Cancer Types</vt:lpstr>
      <vt:lpstr>Cancer Abundance</vt:lpstr>
      <vt:lpstr>Tumorigenesis is a multi-step process</vt:lpstr>
      <vt:lpstr>Is cancer a heritable disease?</vt:lpstr>
      <vt:lpstr>What causes the mutations that lead to cancer?</vt:lpstr>
      <vt:lpstr>מצגת של PowerPoint</vt:lpstr>
      <vt:lpstr>The Hallmarks of Cancer</vt:lpstr>
      <vt:lpstr>מצגת של PowerPoint</vt:lpstr>
      <vt:lpstr>Hallmark 1: Self-Sufficiency in Growth Signals</vt:lpstr>
      <vt:lpstr>Hallmark 1: Self-Sufficiency in Growth Signals</vt:lpstr>
      <vt:lpstr>Hallmark 1: Self-Sufficiency in Growth Signals</vt:lpstr>
      <vt:lpstr>Hallmark 1: Self-Sufficiency in Growth Signals</vt:lpstr>
      <vt:lpstr>Hallmark 1: Self-Sufficiency in Growth Signals</vt:lpstr>
      <vt:lpstr>Hallmark 1: Self-Sufficiency in Growth Signals</vt:lpstr>
      <vt:lpstr>The Cell-Cycle</vt:lpstr>
      <vt:lpstr>Cell Cycle Checkpoints</vt:lpstr>
      <vt:lpstr>Hallmark 2: Insensitivity to Antigrowth Signals</vt:lpstr>
      <vt:lpstr>Hallmark 2: Insensitivity to Antigrowth Signals</vt:lpstr>
      <vt:lpstr>מצגת של PowerPoint</vt:lpstr>
      <vt:lpstr>Hallmark 3: Evading Cell Death (Apoptosis)</vt:lpstr>
      <vt:lpstr>Hallmark 4: Limitless Replicative Potential</vt:lpstr>
      <vt:lpstr>Hallmark 5: Sustained Angiogenesis</vt:lpstr>
      <vt:lpstr>Hallmark 5: Sustained Angiogenesis</vt:lpstr>
      <vt:lpstr>Hallmark 5: Sustained Angiogenesis</vt:lpstr>
      <vt:lpstr>Hallmark 5: Sustained Angiogenesis</vt:lpstr>
      <vt:lpstr>Hallmark 6: Tissue Invasion and Metastasis</vt:lpstr>
      <vt:lpstr>Hallmark 6: Tissue Invasion and Metastasis</vt:lpstr>
      <vt:lpstr>Hallmark 6: Tissue Invasion and Metastasis</vt:lpstr>
      <vt:lpstr>Hallmark 6: Tissue Invasion and Metastasis</vt:lpstr>
      <vt:lpstr>Hallmark 6: Tissue Invasion and Metastasis</vt:lpstr>
      <vt:lpstr>Alternative Pathways to Cancer</vt:lpstr>
      <vt:lpstr>מצגת של PowerPoint</vt:lpstr>
      <vt:lpstr>מצגת של PowerPoint</vt:lpstr>
      <vt:lpstr>מצגת של PowerPoint</vt:lpstr>
      <vt:lpstr>The six original “Hallmarks of Cancer”</vt:lpstr>
      <vt:lpstr>The new paper introduces two emerging hallmarks of cancer, and two enabling characteristics</vt:lpstr>
      <vt:lpstr>Emerging Hallmark 7: Reprogramming Energy Metabolism</vt:lpstr>
      <vt:lpstr>Emerging Hallmark 7: Reprogramming Energy Metabolism</vt:lpstr>
      <vt:lpstr>Emerging Hallmark 8: Evading Immune Destruction</vt:lpstr>
      <vt:lpstr>Two enabling characteristics</vt:lpstr>
      <vt:lpstr>Two enabling characteristics</vt:lpstr>
      <vt:lpstr>An Enabling Characteristic #1:  Genome Instability and Mutation</vt:lpstr>
      <vt:lpstr>An Enabling Characteristic #2:  Tumor-Promoting Inflammation</vt:lpstr>
      <vt:lpstr>An Enabling Characteristic #2:  Tumor-Promoting Inflammation</vt:lpstr>
      <vt:lpstr>The Tumor Microenvironment</vt:lpstr>
      <vt:lpstr>  The Tumor Microenvironment - CSC</vt:lpstr>
      <vt:lpstr>Therapeutic Targeting</vt:lpstr>
      <vt:lpstr>Summary</vt:lpstr>
      <vt:lpstr>Summary</vt:lpstr>
      <vt:lpstr>Summary</vt:lpstr>
      <vt:lpstr>Summary – The vision</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Hallmarks Of Cancer In search of the underlying principles common to all cancers</dc:title>
  <dc:creator>DN</dc:creator>
  <cp:lastModifiedBy>DN</cp:lastModifiedBy>
  <cp:revision>270</cp:revision>
  <cp:lastPrinted>2012-09-19T02:01:31Z</cp:lastPrinted>
  <dcterms:created xsi:type="dcterms:W3CDTF">2012-09-15T08:36:31Z</dcterms:created>
  <dcterms:modified xsi:type="dcterms:W3CDTF">2012-09-19T19:19:02Z</dcterms:modified>
</cp:coreProperties>
</file>